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0"/>
  </p:notesMasterIdLst>
  <p:sldIdLst>
    <p:sldId id="257" r:id="rId2"/>
    <p:sldId id="305" r:id="rId3"/>
    <p:sldId id="284" r:id="rId4"/>
    <p:sldId id="314" r:id="rId5"/>
    <p:sldId id="320" r:id="rId6"/>
    <p:sldId id="317" r:id="rId7"/>
    <p:sldId id="318" r:id="rId8"/>
    <p:sldId id="32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FF9900"/>
    <a:srgbClr val="0033CC"/>
    <a:srgbClr val="FFFFFF"/>
    <a:srgbClr val="FF3300"/>
    <a:srgbClr val="FFE5FF"/>
    <a:srgbClr val="BAECCD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87" autoAdjust="0"/>
    <p:restoredTop sz="94660"/>
  </p:normalViewPr>
  <p:slideViewPr>
    <p:cSldViewPr>
      <p:cViewPr varScale="1">
        <p:scale>
          <a:sx n="38" d="100"/>
          <a:sy n="38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637B730-B414-4EF0-A7B9-801A0E449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1F1A1-862D-4CBF-A344-133776959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7A49C-138F-449D-84D1-CE835C51F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6C13A-197E-4114-A88E-9E5448F7C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96799-324E-4FDC-BB52-17E1B893F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3E47E-4799-4411-B3C6-0CC8666D3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40DC9-3CCB-4788-86DC-B2E4E5F62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4405D-C150-457A-B0D0-6C6747846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A92AE-46CD-423D-835F-0BA960151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43FAC-0A75-4BDE-A53D-B769BE3D9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8C200-37A3-49BE-A03A-78A3B83C0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F4627-BE7F-41B1-A9EC-E1E31C8C8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19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3A2B615-CA3B-49AE-86DA-95A2F78EF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35" r:id="rId4"/>
    <p:sldLayoutId id="2147483841" r:id="rId5"/>
    <p:sldLayoutId id="2147483836" r:id="rId6"/>
    <p:sldLayoutId id="2147483842" r:id="rId7"/>
    <p:sldLayoutId id="2147483843" r:id="rId8"/>
    <p:sldLayoutId id="2147483844" r:id="rId9"/>
    <p:sldLayoutId id="2147483837" r:id="rId10"/>
    <p:sldLayoutId id="2147483845" r:id="rId11"/>
  </p:sldLayoutIdLst>
  <p:transition spd="slow"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50.png"/><Relationship Id="rId4" Type="http://schemas.openxmlformats.org/officeDocument/2006/relationships/oleObject" Target="../embeddings/oleObject4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52600" y="533400"/>
            <a:ext cx="5121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4000" b="1">
                <a:solidFill>
                  <a:srgbClr val="0033CC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5800" y="3124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00FF00"/>
                </a:solidFill>
                <a:latin typeface="Arial" charset="0"/>
              </a:rPr>
              <a:t>Bài 1</a:t>
            </a:r>
            <a:r>
              <a:rPr lang="en-US">
                <a:solidFill>
                  <a:srgbClr val="66FF99"/>
                </a:solidFill>
                <a:latin typeface="Arial" charset="0"/>
              </a:rPr>
              <a:t>:</a:t>
            </a:r>
            <a:r>
              <a:rPr lang="en-US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Tính: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667000" y="1295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Arial" charset="0"/>
              </a:rPr>
              <a:t>(Phép cộng phân số</a:t>
            </a:r>
            <a:r>
              <a:rPr lang="en-US" sz="2400" b="1">
                <a:solidFill>
                  <a:srgbClr val="00FF00"/>
                </a:solidFill>
                <a:latin typeface="Arial" charset="0"/>
              </a:rPr>
              <a:t>)</a:t>
            </a: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1393825" y="3116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034" name="Text Box 12"/>
          <p:cNvSpPr txBox="1">
            <a:spLocks noChangeArrowheads="1"/>
          </p:cNvSpPr>
          <p:nvPr/>
        </p:nvSpPr>
        <p:spPr bwMode="auto">
          <a:xfrm>
            <a:off x="1584325" y="29337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035" name="Text Box 15"/>
          <p:cNvSpPr txBox="1">
            <a:spLocks noChangeArrowheads="1"/>
          </p:cNvSpPr>
          <p:nvPr/>
        </p:nvSpPr>
        <p:spPr bwMode="auto">
          <a:xfrm>
            <a:off x="2286000" y="2743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036" name="Text Box 21"/>
          <p:cNvSpPr txBox="1">
            <a:spLocks noChangeArrowheads="1"/>
          </p:cNvSpPr>
          <p:nvPr/>
        </p:nvSpPr>
        <p:spPr bwMode="auto">
          <a:xfrm>
            <a:off x="3641725" y="278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037" name="Text Box 23"/>
          <p:cNvSpPr txBox="1">
            <a:spLocks noChangeArrowheads="1"/>
          </p:cNvSpPr>
          <p:nvPr/>
        </p:nvSpPr>
        <p:spPr bwMode="auto">
          <a:xfrm>
            <a:off x="3336925" y="2705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6171" name="Object 27"/>
          <p:cNvGraphicFramePr>
            <a:graphicFrameLocks noChangeAspect="1"/>
          </p:cNvGraphicFramePr>
          <p:nvPr/>
        </p:nvGraphicFramePr>
        <p:xfrm>
          <a:off x="3048000" y="3657600"/>
          <a:ext cx="800100" cy="838200"/>
        </p:xfrm>
        <a:graphic>
          <a:graphicData uri="http://schemas.openxmlformats.org/presentationml/2006/ole">
            <p:oleObj spid="_x0000_s1026" name="Equation" r:id="rId3" imgW="266469" imgH="393359" progId="Equation.3">
              <p:embed/>
            </p:oleObj>
          </a:graphicData>
        </a:graphic>
      </p:graphicFrame>
      <p:sp>
        <p:nvSpPr>
          <p:cNvPr id="1038" name="Text Box 28"/>
          <p:cNvSpPr txBox="1">
            <a:spLocks noChangeArrowheads="1"/>
          </p:cNvSpPr>
          <p:nvPr/>
        </p:nvSpPr>
        <p:spPr bwMode="auto">
          <a:xfrm>
            <a:off x="4479925" y="30099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039" name="Text Box 30"/>
          <p:cNvSpPr txBox="1">
            <a:spLocks noChangeArrowheads="1"/>
          </p:cNvSpPr>
          <p:nvPr/>
        </p:nvSpPr>
        <p:spPr bwMode="auto">
          <a:xfrm>
            <a:off x="381000" y="2743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040" name="Text Box 33"/>
          <p:cNvSpPr txBox="1">
            <a:spLocks noChangeArrowheads="1"/>
          </p:cNvSpPr>
          <p:nvPr/>
        </p:nvSpPr>
        <p:spPr bwMode="auto">
          <a:xfrm>
            <a:off x="1965325" y="36957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6185" name="Object 41"/>
          <p:cNvGraphicFramePr>
            <a:graphicFrameLocks noChangeAspect="1"/>
          </p:cNvGraphicFramePr>
          <p:nvPr/>
        </p:nvGraphicFramePr>
        <p:xfrm>
          <a:off x="3048000" y="4495800"/>
          <a:ext cx="947738" cy="838200"/>
        </p:xfrm>
        <a:graphic>
          <a:graphicData uri="http://schemas.openxmlformats.org/presentationml/2006/ole">
            <p:oleObj spid="_x0000_s1027" name="Equation" r:id="rId4" imgW="330057" imgH="393529" progId="Equation.3">
              <p:embed/>
            </p:oleObj>
          </a:graphicData>
        </a:graphic>
      </p:graphicFrame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85800" y="1981200"/>
            <a:ext cx="7853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Muốn cộng hai phân số có cùng mẫu số ta làm thế nào?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914400" y="2362200"/>
            <a:ext cx="7183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66FF"/>
                </a:solidFill>
                <a:latin typeface="Arial" charset="0"/>
              </a:rPr>
              <a:t>(ta cộng hai tử số với nhau và giữ nguyên mẫu số).</a:t>
            </a:r>
          </a:p>
        </p:txBody>
      </p:sp>
      <p:graphicFrame>
        <p:nvGraphicFramePr>
          <p:cNvPr id="19" name="Object 27"/>
          <p:cNvGraphicFramePr>
            <a:graphicFrameLocks noChangeAspect="1"/>
          </p:cNvGraphicFramePr>
          <p:nvPr/>
        </p:nvGraphicFramePr>
        <p:xfrm>
          <a:off x="1371600" y="3657600"/>
          <a:ext cx="1600200" cy="838200"/>
        </p:xfrm>
        <a:graphic>
          <a:graphicData uri="http://schemas.openxmlformats.org/presentationml/2006/ole">
            <p:oleObj spid="_x0000_s1028" name="Equation" r:id="rId5" imgW="533169" imgH="393529" progId="Equation.3">
              <p:embed/>
            </p:oleObj>
          </a:graphicData>
        </a:graphic>
      </p:graphicFrame>
      <p:graphicFrame>
        <p:nvGraphicFramePr>
          <p:cNvPr id="21" name="Object 41"/>
          <p:cNvGraphicFramePr>
            <a:graphicFrameLocks noChangeAspect="1"/>
          </p:cNvGraphicFramePr>
          <p:nvPr/>
        </p:nvGraphicFramePr>
        <p:xfrm>
          <a:off x="1295400" y="4495800"/>
          <a:ext cx="1860550" cy="838200"/>
        </p:xfrm>
        <a:graphic>
          <a:graphicData uri="http://schemas.openxmlformats.org/presentationml/2006/ole">
            <p:oleObj spid="_x0000_s1029" name="Equation" r:id="rId6" imgW="647419" imgH="393529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8" grpId="0"/>
      <p:bldP spid="6152" grpId="0"/>
      <p:bldP spid="6188" grpId="0"/>
      <p:bldP spid="61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3429000" y="457200"/>
            <a:ext cx="2287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b="1">
                <a:solidFill>
                  <a:srgbClr val="FF9900"/>
                </a:solidFill>
                <a:latin typeface="Arial" charset="0"/>
              </a:rPr>
              <a:t>BÀI MỚI</a:t>
            </a:r>
          </a:p>
        </p:txBody>
      </p:sp>
      <p:sp>
        <p:nvSpPr>
          <p:cNvPr id="65547" name="WordArt 11"/>
          <p:cNvSpPr>
            <a:spLocks noChangeArrowheads="1" noChangeShapeType="1" noTextEdit="1"/>
          </p:cNvSpPr>
          <p:nvPr/>
        </p:nvSpPr>
        <p:spPr bwMode="auto">
          <a:xfrm>
            <a:off x="1600200" y="1752600"/>
            <a:ext cx="5715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5400" b="1" i="1" kern="10">
                <a:ln w="9525">
                  <a:round/>
                  <a:headEnd/>
                  <a:tailEnd/>
                </a:ln>
                <a:solidFill>
                  <a:srgbClr val="0033CC">
                    <a:alpha val="76077"/>
                  </a:srgbClr>
                </a:solidFill>
                <a:latin typeface="Arial"/>
                <a:cs typeface="Arial"/>
              </a:rPr>
              <a:t>PHÉP CỘNG PHÂN SỐ </a:t>
            </a:r>
          </a:p>
          <a:p>
            <a:pPr algn="ctr"/>
            <a:r>
              <a:rPr lang="en-US" sz="5400" b="1" i="1" kern="10">
                <a:ln w="9525">
                  <a:round/>
                  <a:headEnd/>
                  <a:tailEnd/>
                </a:ln>
                <a:solidFill>
                  <a:srgbClr val="0033CC">
                    <a:alpha val="76077"/>
                  </a:srgbClr>
                </a:solidFill>
                <a:latin typeface="Arial"/>
                <a:cs typeface="Arial"/>
              </a:rPr>
              <a:t>(tiếp theo)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/>
      <p:bldP spid="655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52400" y="1143000"/>
            <a:ext cx="1165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3333FF"/>
                </a:solidFill>
                <a:latin typeface="Arial" charset="0"/>
              </a:rPr>
              <a:t>1/ Ví dụ</a:t>
            </a:r>
            <a:r>
              <a:rPr lang="en-US" sz="2000">
                <a:solidFill>
                  <a:srgbClr val="3333FF"/>
                </a:solidFill>
                <a:latin typeface="Arial" charset="0"/>
              </a:rPr>
              <a:t>: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304800" y="1447800"/>
            <a:ext cx="868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      Có một băng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giấy màu, bạn Hà lấy       băng giấy, bạn An lấy      .  </a:t>
            </a:r>
          </a:p>
          <a:p>
            <a:r>
              <a:rPr lang="en-US" sz="2000">
                <a:latin typeface="Arial" charset="0"/>
              </a:rPr>
              <a:t>Hỏi cả hai bạn đã lấy bao nhiêu phần của băng giấy màu?</a:t>
            </a:r>
          </a:p>
        </p:txBody>
      </p:sp>
      <p:sp>
        <p:nvSpPr>
          <p:cNvPr id="2065" name="Text Box 23"/>
          <p:cNvSpPr txBox="1">
            <a:spLocks noChangeArrowheads="1"/>
          </p:cNvSpPr>
          <p:nvPr/>
        </p:nvSpPr>
        <p:spPr bwMode="auto">
          <a:xfrm>
            <a:off x="304800" y="32766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2066" name="Text Box 25"/>
          <p:cNvSpPr txBox="1">
            <a:spLocks noChangeArrowheads="1"/>
          </p:cNvSpPr>
          <p:nvPr/>
        </p:nvSpPr>
        <p:spPr bwMode="auto">
          <a:xfrm>
            <a:off x="609600" y="35052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2067" name="Text Box 45"/>
          <p:cNvSpPr txBox="1">
            <a:spLocks noChangeArrowheads="1"/>
          </p:cNvSpPr>
          <p:nvPr/>
        </p:nvSpPr>
        <p:spPr bwMode="auto">
          <a:xfrm>
            <a:off x="838200" y="-38100"/>
            <a:ext cx="7543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</a:rPr>
              <a:t>                                  </a:t>
            </a:r>
            <a:endParaRPr lang="en-US" sz="1600" b="1">
              <a:latin typeface="Arial" charset="0"/>
            </a:endParaRPr>
          </a:p>
          <a:p>
            <a:r>
              <a:rPr lang="en-US" sz="1600" b="1">
                <a:latin typeface="Arial" charset="0"/>
              </a:rPr>
              <a:t>                                                          Toán</a:t>
            </a:r>
          </a:p>
          <a:p>
            <a:r>
              <a:rPr lang="en-US" sz="1600">
                <a:latin typeface="Arial" charset="0"/>
              </a:rPr>
              <a:t>                               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Phép cộng phân số (tt)</a:t>
            </a:r>
          </a:p>
        </p:txBody>
      </p:sp>
      <p:sp>
        <p:nvSpPr>
          <p:cNvPr id="2068" name="Rectangle 50"/>
          <p:cNvSpPr>
            <a:spLocks noChangeArrowheads="1"/>
          </p:cNvSpPr>
          <p:nvPr/>
        </p:nvSpPr>
        <p:spPr bwMode="auto">
          <a:xfrm>
            <a:off x="4451350" y="3246438"/>
            <a:ext cx="2428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 </a:t>
            </a:r>
          </a:p>
        </p:txBody>
      </p:sp>
      <p:sp>
        <p:nvSpPr>
          <p:cNvPr id="2069" name="Text Box 60"/>
          <p:cNvSpPr txBox="1">
            <a:spLocks noChangeArrowheads="1"/>
          </p:cNvSpPr>
          <p:nvPr/>
        </p:nvSpPr>
        <p:spPr bwMode="auto">
          <a:xfrm>
            <a:off x="4860925" y="15621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14397" name="Object 61"/>
          <p:cNvGraphicFramePr>
            <a:graphicFrameLocks noChangeAspect="1"/>
          </p:cNvGraphicFramePr>
          <p:nvPr/>
        </p:nvGraphicFramePr>
        <p:xfrm>
          <a:off x="5181600" y="1295400"/>
          <a:ext cx="304800" cy="609600"/>
        </p:xfrm>
        <a:graphic>
          <a:graphicData uri="http://schemas.openxmlformats.org/presentationml/2006/ole">
            <p:oleObj spid="_x0000_s2050" name="Equation" r:id="rId3" imgW="152334" imgH="393529" progId="Equation.3">
              <p:embed/>
            </p:oleObj>
          </a:graphicData>
        </a:graphic>
      </p:graphicFrame>
      <p:sp>
        <p:nvSpPr>
          <p:cNvPr id="2070" name="Text Box 63"/>
          <p:cNvSpPr txBox="1">
            <a:spLocks noChangeArrowheads="1"/>
          </p:cNvSpPr>
          <p:nvPr/>
        </p:nvSpPr>
        <p:spPr bwMode="auto">
          <a:xfrm>
            <a:off x="2346325" y="51435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14402" name="Object 66"/>
          <p:cNvGraphicFramePr>
            <a:graphicFrameLocks noChangeAspect="1"/>
          </p:cNvGraphicFramePr>
          <p:nvPr/>
        </p:nvGraphicFramePr>
        <p:xfrm>
          <a:off x="4953000" y="3352800"/>
          <a:ext cx="554038" cy="762000"/>
        </p:xfrm>
        <a:graphic>
          <a:graphicData uri="http://schemas.openxmlformats.org/presentationml/2006/ole">
            <p:oleObj spid="_x0000_s2051" name="Equation" r:id="rId4" imgW="253890" imgH="393529" progId="Equation.3">
              <p:embed/>
            </p:oleObj>
          </a:graphicData>
        </a:graphic>
      </p:graphicFrame>
      <p:sp>
        <p:nvSpPr>
          <p:cNvPr id="14405" name="Text Box 69"/>
          <p:cNvSpPr txBox="1">
            <a:spLocks noChangeArrowheads="1"/>
          </p:cNvSpPr>
          <p:nvPr/>
        </p:nvSpPr>
        <p:spPr bwMode="auto">
          <a:xfrm>
            <a:off x="685800" y="2286000"/>
            <a:ext cx="2805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Ta thực hiện phép tính:</a:t>
            </a:r>
          </a:p>
        </p:txBody>
      </p:sp>
      <p:sp>
        <p:nvSpPr>
          <p:cNvPr id="2072" name="Text Box 70"/>
          <p:cNvSpPr txBox="1">
            <a:spLocks noChangeArrowheads="1"/>
          </p:cNvSpPr>
          <p:nvPr/>
        </p:nvSpPr>
        <p:spPr bwMode="auto">
          <a:xfrm>
            <a:off x="4038600" y="23622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14409" name="Text Box 73"/>
          <p:cNvSpPr txBox="1">
            <a:spLocks noChangeArrowheads="1"/>
          </p:cNvSpPr>
          <p:nvPr/>
        </p:nvSpPr>
        <p:spPr bwMode="auto">
          <a:xfrm>
            <a:off x="304800" y="2819400"/>
            <a:ext cx="4086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* </a:t>
            </a:r>
            <a:r>
              <a:rPr lang="en-US" sz="2000" b="1">
                <a:latin typeface="Arial" charset="0"/>
              </a:rPr>
              <a:t>Quy đồng mẫu số hai phân số</a:t>
            </a:r>
            <a:r>
              <a:rPr lang="en-US" sz="2000">
                <a:latin typeface="Arial" charset="0"/>
              </a:rPr>
              <a:t>:</a:t>
            </a:r>
          </a:p>
        </p:txBody>
      </p:sp>
      <p:sp>
        <p:nvSpPr>
          <p:cNvPr id="2074" name="Text Box 77"/>
          <p:cNvSpPr txBox="1">
            <a:spLocks noChangeArrowheads="1"/>
          </p:cNvSpPr>
          <p:nvPr/>
        </p:nvSpPr>
        <p:spPr bwMode="auto">
          <a:xfrm>
            <a:off x="2346325" y="33909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14414" name="Object 78"/>
          <p:cNvGraphicFramePr>
            <a:graphicFrameLocks noChangeAspect="1"/>
          </p:cNvGraphicFramePr>
          <p:nvPr/>
        </p:nvGraphicFramePr>
        <p:xfrm>
          <a:off x="1600200" y="3276600"/>
          <a:ext cx="838200" cy="762000"/>
        </p:xfrm>
        <a:graphic>
          <a:graphicData uri="http://schemas.openxmlformats.org/presentationml/2006/ole">
            <p:oleObj spid="_x0000_s2052" name="Equation" r:id="rId5" imgW="304536" imgH="393359" progId="Equation.3">
              <p:embed/>
            </p:oleObj>
          </a:graphicData>
        </a:graphic>
      </p:graphicFrame>
      <p:graphicFrame>
        <p:nvGraphicFramePr>
          <p:cNvPr id="14419" name="Object 83"/>
          <p:cNvGraphicFramePr>
            <a:graphicFrameLocks noChangeAspect="1"/>
          </p:cNvGraphicFramePr>
          <p:nvPr/>
        </p:nvGraphicFramePr>
        <p:xfrm>
          <a:off x="2667000" y="3352800"/>
          <a:ext cx="533400" cy="685800"/>
        </p:xfrm>
        <a:graphic>
          <a:graphicData uri="http://schemas.openxmlformats.org/presentationml/2006/ole">
            <p:oleObj spid="_x0000_s2053" name="Equation" r:id="rId6" imgW="266469" imgH="393359" progId="Equation.3">
              <p:embed/>
            </p:oleObj>
          </a:graphicData>
        </a:graphic>
      </p:graphicFrame>
      <p:sp>
        <p:nvSpPr>
          <p:cNvPr id="2075" name="Text Box 85"/>
          <p:cNvSpPr txBox="1">
            <a:spLocks noChangeArrowheads="1"/>
          </p:cNvSpPr>
          <p:nvPr/>
        </p:nvSpPr>
        <p:spPr bwMode="auto">
          <a:xfrm>
            <a:off x="5927725" y="33909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14422" name="Object 86"/>
          <p:cNvGraphicFramePr>
            <a:graphicFrameLocks noChangeAspect="1"/>
          </p:cNvGraphicFramePr>
          <p:nvPr/>
        </p:nvGraphicFramePr>
        <p:xfrm>
          <a:off x="5562600" y="3352800"/>
          <a:ext cx="685800" cy="685800"/>
        </p:xfrm>
        <a:graphic>
          <a:graphicData uri="http://schemas.openxmlformats.org/presentationml/2006/ole">
            <p:oleObj spid="_x0000_s2054" name="Equation" r:id="rId7" imgW="304536" imgH="393359" progId="Equation.3">
              <p:embed/>
            </p:oleObj>
          </a:graphicData>
        </a:graphic>
      </p:graphicFrame>
      <p:sp>
        <p:nvSpPr>
          <p:cNvPr id="2076" name="Text Box 88"/>
          <p:cNvSpPr txBox="1">
            <a:spLocks noChangeArrowheads="1"/>
          </p:cNvSpPr>
          <p:nvPr/>
        </p:nvSpPr>
        <p:spPr bwMode="auto">
          <a:xfrm>
            <a:off x="6613525" y="33909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14425" name="Object 89"/>
          <p:cNvGraphicFramePr>
            <a:graphicFrameLocks noChangeAspect="1"/>
          </p:cNvGraphicFramePr>
          <p:nvPr/>
        </p:nvGraphicFramePr>
        <p:xfrm>
          <a:off x="6400800" y="3352800"/>
          <a:ext cx="533400" cy="685800"/>
        </p:xfrm>
        <a:graphic>
          <a:graphicData uri="http://schemas.openxmlformats.org/presentationml/2006/ole">
            <p:oleObj spid="_x0000_s2055" name="Equation" r:id="rId8" imgW="266469" imgH="393359" progId="Equation.3">
              <p:embed/>
            </p:oleObj>
          </a:graphicData>
        </a:graphic>
      </p:graphicFrame>
      <p:sp>
        <p:nvSpPr>
          <p:cNvPr id="14426" name="Text Box 90"/>
          <p:cNvSpPr txBox="1">
            <a:spLocks noChangeArrowheads="1"/>
          </p:cNvSpPr>
          <p:nvPr/>
        </p:nvSpPr>
        <p:spPr bwMode="auto">
          <a:xfrm>
            <a:off x="381000" y="4038600"/>
            <a:ext cx="259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* </a:t>
            </a:r>
            <a:r>
              <a:rPr lang="en-US" sz="2000" b="1">
                <a:latin typeface="Arial" charset="0"/>
              </a:rPr>
              <a:t>Cộng hai phân số:</a:t>
            </a:r>
          </a:p>
        </p:txBody>
      </p:sp>
      <p:graphicFrame>
        <p:nvGraphicFramePr>
          <p:cNvPr id="14430" name="Object 94"/>
          <p:cNvGraphicFramePr>
            <a:graphicFrameLocks noChangeAspect="1"/>
          </p:cNvGraphicFramePr>
          <p:nvPr/>
        </p:nvGraphicFramePr>
        <p:xfrm>
          <a:off x="8382000" y="1371600"/>
          <a:ext cx="304800" cy="609600"/>
        </p:xfrm>
        <a:graphic>
          <a:graphicData uri="http://schemas.openxmlformats.org/presentationml/2006/ole">
            <p:oleObj spid="_x0000_s2056" name="Equation" r:id="rId9" imgW="139639" imgH="393529" progId="Equation.3">
              <p:embed/>
            </p:oleObj>
          </a:graphicData>
        </a:graphic>
      </p:graphicFrame>
      <p:graphicFrame>
        <p:nvGraphicFramePr>
          <p:cNvPr id="14435" name="Object 99"/>
          <p:cNvGraphicFramePr>
            <a:graphicFrameLocks noChangeAspect="1"/>
          </p:cNvGraphicFramePr>
          <p:nvPr/>
        </p:nvGraphicFramePr>
        <p:xfrm>
          <a:off x="2667000" y="4495800"/>
          <a:ext cx="914400" cy="914400"/>
        </p:xfrm>
        <a:graphic>
          <a:graphicData uri="http://schemas.openxmlformats.org/presentationml/2006/ole">
            <p:oleObj spid="_x0000_s2057" name="Equation" r:id="rId10" imgW="253890" imgH="393529" progId="Equation.3">
              <p:embed/>
            </p:oleObj>
          </a:graphicData>
        </a:graphic>
      </p:graphicFrame>
      <p:graphicFrame>
        <p:nvGraphicFramePr>
          <p:cNvPr id="14437" name="Object 101"/>
          <p:cNvGraphicFramePr>
            <a:graphicFrameLocks noChangeAspect="1"/>
          </p:cNvGraphicFramePr>
          <p:nvPr/>
        </p:nvGraphicFramePr>
        <p:xfrm>
          <a:off x="3657600" y="4495800"/>
          <a:ext cx="838200" cy="838200"/>
        </p:xfrm>
        <a:graphic>
          <a:graphicData uri="http://schemas.openxmlformats.org/presentationml/2006/ole">
            <p:oleObj spid="_x0000_s2058" name="Equation" r:id="rId11" imgW="266469" imgH="393359" progId="Equation.3">
              <p:embed/>
            </p:oleObj>
          </a:graphicData>
        </a:graphic>
      </p:graphicFrame>
      <p:sp>
        <p:nvSpPr>
          <p:cNvPr id="2078" name="Text Box 103"/>
          <p:cNvSpPr txBox="1">
            <a:spLocks noChangeArrowheads="1"/>
          </p:cNvSpPr>
          <p:nvPr/>
        </p:nvSpPr>
        <p:spPr bwMode="auto">
          <a:xfrm>
            <a:off x="4403725" y="43815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4441" name="Text Box 105"/>
          <p:cNvSpPr txBox="1">
            <a:spLocks noChangeArrowheads="1"/>
          </p:cNvSpPr>
          <p:nvPr/>
        </p:nvSpPr>
        <p:spPr bwMode="auto">
          <a:xfrm>
            <a:off x="381000" y="5410200"/>
            <a:ext cx="1533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33CC"/>
                </a:solidFill>
                <a:latin typeface="Arial" charset="0"/>
              </a:rPr>
              <a:t>2/ Ghi nhớ</a:t>
            </a:r>
            <a:r>
              <a:rPr lang="en-US" sz="2000">
                <a:solidFill>
                  <a:srgbClr val="0033CC"/>
                </a:solidFill>
                <a:latin typeface="Arial" charset="0"/>
              </a:rPr>
              <a:t>:</a:t>
            </a:r>
          </a:p>
        </p:txBody>
      </p:sp>
      <p:sp>
        <p:nvSpPr>
          <p:cNvPr id="14442" name="Text Box 106"/>
          <p:cNvSpPr txBox="1">
            <a:spLocks noChangeArrowheads="1"/>
          </p:cNvSpPr>
          <p:nvPr/>
        </p:nvSpPr>
        <p:spPr bwMode="auto">
          <a:xfrm>
            <a:off x="1981200" y="5410200"/>
            <a:ext cx="6338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Muốn cộng hai phân số khác mẫu số, ta quy đồng </a:t>
            </a:r>
          </a:p>
          <a:p>
            <a:r>
              <a:rPr lang="en-US" sz="2000" b="1">
                <a:latin typeface="Arial" charset="0"/>
              </a:rPr>
              <a:t>mẫu số hai phân số, rồi cộng hai phân số đó.</a:t>
            </a:r>
          </a:p>
        </p:txBody>
      </p:sp>
      <p:graphicFrame>
        <p:nvGraphicFramePr>
          <p:cNvPr id="14505" name="Object 169"/>
          <p:cNvGraphicFramePr>
            <a:graphicFrameLocks noChangeAspect="1"/>
          </p:cNvGraphicFramePr>
          <p:nvPr/>
        </p:nvGraphicFramePr>
        <p:xfrm>
          <a:off x="4495800" y="4495800"/>
          <a:ext cx="457200" cy="838200"/>
        </p:xfrm>
        <a:graphic>
          <a:graphicData uri="http://schemas.openxmlformats.org/presentationml/2006/ole">
            <p:oleObj spid="_x0000_s2059" name="Equation" r:id="rId12" imgW="152334" imgH="393529" progId="Equation.3">
              <p:embed/>
            </p:oleObj>
          </a:graphicData>
        </a:graphic>
      </p:graphicFrame>
      <p:graphicFrame>
        <p:nvGraphicFramePr>
          <p:cNvPr id="14506" name="Object 170"/>
          <p:cNvGraphicFramePr>
            <a:graphicFrameLocks noChangeAspect="1"/>
          </p:cNvGraphicFramePr>
          <p:nvPr/>
        </p:nvGraphicFramePr>
        <p:xfrm>
          <a:off x="990600" y="3276600"/>
          <a:ext cx="533400" cy="762000"/>
        </p:xfrm>
        <a:graphic>
          <a:graphicData uri="http://schemas.openxmlformats.org/presentationml/2006/ole">
            <p:oleObj spid="_x0000_s2060" name="Equation" r:id="rId13" imgW="266469" imgH="393359" progId="Equation.3">
              <p:embed/>
            </p:oleObj>
          </a:graphicData>
        </a:graphic>
      </p:graphicFrame>
      <p:sp>
        <p:nvSpPr>
          <p:cNvPr id="14508" name="Line 172"/>
          <p:cNvSpPr>
            <a:spLocks noChangeShapeType="1"/>
          </p:cNvSpPr>
          <p:nvPr/>
        </p:nvSpPr>
        <p:spPr bwMode="auto">
          <a:xfrm>
            <a:off x="1295400" y="4953000"/>
            <a:ext cx="609600" cy="304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509" name="Line 173"/>
          <p:cNvSpPr>
            <a:spLocks noChangeShapeType="1"/>
          </p:cNvSpPr>
          <p:nvPr/>
        </p:nvSpPr>
        <p:spPr bwMode="auto">
          <a:xfrm flipV="1">
            <a:off x="2133600" y="4953000"/>
            <a:ext cx="762000" cy="304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510" name="Line 174"/>
          <p:cNvSpPr>
            <a:spLocks noChangeShapeType="1"/>
          </p:cNvSpPr>
          <p:nvPr/>
        </p:nvSpPr>
        <p:spPr bwMode="auto">
          <a:xfrm flipH="1">
            <a:off x="1219200" y="4953000"/>
            <a:ext cx="685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511" name="Line 175"/>
          <p:cNvSpPr>
            <a:spLocks noChangeShapeType="1"/>
          </p:cNvSpPr>
          <p:nvPr/>
        </p:nvSpPr>
        <p:spPr bwMode="auto">
          <a:xfrm flipV="1">
            <a:off x="1371600" y="4953000"/>
            <a:ext cx="23622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512" name="Oval 176"/>
          <p:cNvSpPr>
            <a:spLocks noChangeArrowheads="1"/>
          </p:cNvSpPr>
          <p:nvPr/>
        </p:nvSpPr>
        <p:spPr bwMode="auto">
          <a:xfrm>
            <a:off x="2819400" y="3352800"/>
            <a:ext cx="457200" cy="7620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4513" name="Oval 177"/>
          <p:cNvSpPr>
            <a:spLocks noChangeArrowheads="1"/>
          </p:cNvSpPr>
          <p:nvPr/>
        </p:nvSpPr>
        <p:spPr bwMode="auto">
          <a:xfrm>
            <a:off x="6553200" y="3352800"/>
            <a:ext cx="457200" cy="7620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40" name="Object 170"/>
          <p:cNvGraphicFramePr>
            <a:graphicFrameLocks noChangeAspect="1"/>
          </p:cNvGraphicFramePr>
          <p:nvPr/>
        </p:nvGraphicFramePr>
        <p:xfrm>
          <a:off x="3657600" y="2209800"/>
          <a:ext cx="762000" cy="762000"/>
        </p:xfrm>
        <a:graphic>
          <a:graphicData uri="http://schemas.openxmlformats.org/presentationml/2006/ole">
            <p:oleObj spid="_x0000_s2061" name="Equation" r:id="rId14" imgW="380835" imgH="393529" progId="Equation.3">
              <p:embed/>
            </p:oleObj>
          </a:graphicData>
        </a:graphic>
      </p:graphicFrame>
      <p:graphicFrame>
        <p:nvGraphicFramePr>
          <p:cNvPr id="41" name="Object 170"/>
          <p:cNvGraphicFramePr>
            <a:graphicFrameLocks noChangeAspect="1"/>
          </p:cNvGraphicFramePr>
          <p:nvPr/>
        </p:nvGraphicFramePr>
        <p:xfrm>
          <a:off x="914400" y="4419600"/>
          <a:ext cx="1562100" cy="914400"/>
        </p:xfrm>
        <a:graphic>
          <a:graphicData uri="http://schemas.openxmlformats.org/presentationml/2006/ole">
            <p:oleObj spid="_x0000_s2062" name="Equation" r:id="rId15" imgW="495085" imgH="393529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4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8" dur="5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4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14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14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500"/>
                                        <p:tgtEl>
                                          <p:spTgt spid="14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14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5" grpId="0"/>
      <p:bldP spid="14356" grpId="0"/>
      <p:bldP spid="14405" grpId="0"/>
      <p:bldP spid="14409" grpId="0"/>
      <p:bldP spid="14426" grpId="0"/>
      <p:bldP spid="14441" grpId="0"/>
      <p:bldP spid="14442" grpId="0"/>
      <p:bldP spid="14508" grpId="0" animBg="1"/>
      <p:bldP spid="14509" grpId="0" animBg="1"/>
      <p:bldP spid="14510" grpId="0" animBg="1"/>
      <p:bldP spid="14511" grpId="0" animBg="1"/>
      <p:bldP spid="14512" grpId="0" animBg="1"/>
      <p:bldP spid="145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ext Box 3"/>
          <p:cNvSpPr txBox="1">
            <a:spLocks noChangeArrowheads="1"/>
          </p:cNvSpPr>
          <p:nvPr/>
        </p:nvSpPr>
        <p:spPr bwMode="auto">
          <a:xfrm>
            <a:off x="1219200" y="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3084" name="Text Box 4"/>
          <p:cNvSpPr txBox="1">
            <a:spLocks noChangeArrowheads="1"/>
          </p:cNvSpPr>
          <p:nvPr/>
        </p:nvSpPr>
        <p:spPr bwMode="auto">
          <a:xfrm>
            <a:off x="1066800" y="0"/>
            <a:ext cx="7086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</a:rPr>
              <a:t>                               </a:t>
            </a:r>
            <a:endParaRPr lang="en-US" sz="1600" b="1">
              <a:latin typeface="Arial" charset="0"/>
            </a:endParaRPr>
          </a:p>
          <a:p>
            <a:r>
              <a:rPr lang="en-US" sz="1600" b="1">
                <a:latin typeface="Arial" charset="0"/>
              </a:rPr>
              <a:t>                                                       Toán</a:t>
            </a:r>
          </a:p>
          <a:p>
            <a:r>
              <a:rPr lang="en-US" sz="1600">
                <a:latin typeface="Arial" charset="0"/>
              </a:rPr>
              <a:t>                             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Phép cộng phân số (tt)</a:t>
            </a:r>
          </a:p>
        </p:txBody>
      </p:sp>
      <p:sp>
        <p:nvSpPr>
          <p:cNvPr id="3085" name="Text Box 84"/>
          <p:cNvSpPr txBox="1">
            <a:spLocks noChangeArrowheads="1"/>
          </p:cNvSpPr>
          <p:nvPr/>
        </p:nvSpPr>
        <p:spPr bwMode="auto">
          <a:xfrm>
            <a:off x="0" y="9906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66FF"/>
                </a:solidFill>
                <a:latin typeface="Arial" charset="0"/>
              </a:rPr>
              <a:t>1/ Ví dụ:</a:t>
            </a:r>
          </a:p>
          <a:p>
            <a:r>
              <a:rPr lang="en-US" b="1">
                <a:solidFill>
                  <a:srgbClr val="0066FF"/>
                </a:solidFill>
                <a:latin typeface="Arial" charset="0"/>
              </a:rPr>
              <a:t>2/ Ghi nhớ:</a:t>
            </a:r>
            <a:r>
              <a:rPr lang="en-US" b="1">
                <a:latin typeface="Arial" charset="0"/>
              </a:rPr>
              <a:t> Muốn cộng hai phân số khác mẫu số, ta quy đồng mẫu số hai phân số, </a:t>
            </a:r>
          </a:p>
          <a:p>
            <a:r>
              <a:rPr lang="en-US" b="1">
                <a:latin typeface="Arial" charset="0"/>
              </a:rPr>
              <a:t>                    rồi cộng hai phân số đó.</a:t>
            </a:r>
          </a:p>
        </p:txBody>
      </p:sp>
      <p:sp>
        <p:nvSpPr>
          <p:cNvPr id="85078" name="Text Box 86"/>
          <p:cNvSpPr txBox="1">
            <a:spLocks noChangeArrowheads="1"/>
          </p:cNvSpPr>
          <p:nvPr/>
        </p:nvSpPr>
        <p:spPr bwMode="auto">
          <a:xfrm>
            <a:off x="457200" y="1905000"/>
            <a:ext cx="882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FF9900"/>
                </a:solidFill>
                <a:latin typeface="Arial" charset="0"/>
              </a:rPr>
              <a:t>Ví dụ</a:t>
            </a:r>
            <a:r>
              <a:rPr lang="en-US" sz="2000" i="1">
                <a:solidFill>
                  <a:srgbClr val="FF9900"/>
                </a:solidFill>
                <a:latin typeface="Arial" charset="0"/>
              </a:rPr>
              <a:t>:</a:t>
            </a:r>
          </a:p>
        </p:txBody>
      </p:sp>
      <p:sp>
        <p:nvSpPr>
          <p:cNvPr id="3087" name="Text Box 93"/>
          <p:cNvSpPr txBox="1">
            <a:spLocks noChangeArrowheads="1"/>
          </p:cNvSpPr>
          <p:nvPr/>
        </p:nvSpPr>
        <p:spPr bwMode="auto">
          <a:xfrm>
            <a:off x="4784725" y="57531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3088" name="Text Box 95"/>
          <p:cNvSpPr txBox="1">
            <a:spLocks noChangeArrowheads="1"/>
          </p:cNvSpPr>
          <p:nvPr/>
        </p:nvSpPr>
        <p:spPr bwMode="auto">
          <a:xfrm>
            <a:off x="5318125" y="36195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85088" name="Object 96"/>
          <p:cNvGraphicFramePr>
            <a:graphicFrameLocks noChangeAspect="1"/>
          </p:cNvGraphicFramePr>
          <p:nvPr/>
        </p:nvGraphicFramePr>
        <p:xfrm>
          <a:off x="3657600" y="1981200"/>
          <a:ext cx="3065463" cy="914400"/>
        </p:xfrm>
        <a:graphic>
          <a:graphicData uri="http://schemas.openxmlformats.org/presentationml/2006/ole">
            <p:oleObj spid="_x0000_s3074" name="Equation" r:id="rId3" imgW="952087" imgH="393529" progId="Equation.3">
              <p:embed/>
            </p:oleObj>
          </a:graphicData>
        </a:graphic>
      </p:graphicFrame>
      <p:graphicFrame>
        <p:nvGraphicFramePr>
          <p:cNvPr id="85090" name="Object 98"/>
          <p:cNvGraphicFramePr>
            <a:graphicFrameLocks noChangeAspect="1"/>
          </p:cNvGraphicFramePr>
          <p:nvPr/>
        </p:nvGraphicFramePr>
        <p:xfrm>
          <a:off x="1989138" y="1981200"/>
          <a:ext cx="1582737" cy="914400"/>
        </p:xfrm>
        <a:graphic>
          <a:graphicData uri="http://schemas.openxmlformats.org/presentationml/2006/ole">
            <p:oleObj spid="_x0000_s3075" name="Equation" r:id="rId4" imgW="380835" imgH="393529" progId="Equation.3">
              <p:embed/>
            </p:oleObj>
          </a:graphicData>
        </a:graphic>
      </p:graphicFrame>
      <p:sp>
        <p:nvSpPr>
          <p:cNvPr id="3089" name="Text Box 99"/>
          <p:cNvSpPr txBox="1">
            <a:spLocks noChangeArrowheads="1"/>
          </p:cNvSpPr>
          <p:nvPr/>
        </p:nvSpPr>
        <p:spPr bwMode="auto">
          <a:xfrm>
            <a:off x="2727325" y="36195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85106" name="Text Box 114"/>
          <p:cNvSpPr txBox="1">
            <a:spLocks noChangeArrowheads="1"/>
          </p:cNvSpPr>
          <p:nvPr/>
        </p:nvSpPr>
        <p:spPr bwMode="auto">
          <a:xfrm>
            <a:off x="228600" y="2667000"/>
            <a:ext cx="1765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66FF"/>
                </a:solidFill>
                <a:latin typeface="Arial" charset="0"/>
              </a:rPr>
              <a:t>3/ Luyện tập:</a:t>
            </a:r>
          </a:p>
        </p:txBody>
      </p:sp>
      <p:sp>
        <p:nvSpPr>
          <p:cNvPr id="85107" name="Text Box 115"/>
          <p:cNvSpPr txBox="1">
            <a:spLocks noChangeArrowheads="1"/>
          </p:cNvSpPr>
          <p:nvPr/>
        </p:nvSpPr>
        <p:spPr bwMode="auto">
          <a:xfrm>
            <a:off x="517525" y="3165475"/>
            <a:ext cx="882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9900"/>
                </a:solidFill>
                <a:latin typeface="Arial" charset="0"/>
              </a:rPr>
              <a:t>Bài 1:</a:t>
            </a:r>
          </a:p>
        </p:txBody>
      </p:sp>
      <p:sp>
        <p:nvSpPr>
          <p:cNvPr id="85108" name="Text Box 116"/>
          <p:cNvSpPr txBox="1">
            <a:spLocks noChangeArrowheads="1"/>
          </p:cNvSpPr>
          <p:nvPr/>
        </p:nvSpPr>
        <p:spPr bwMode="auto">
          <a:xfrm>
            <a:off x="1431925" y="3165475"/>
            <a:ext cx="696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Tính</a:t>
            </a:r>
          </a:p>
        </p:txBody>
      </p:sp>
      <p:sp>
        <p:nvSpPr>
          <p:cNvPr id="3093" name="Text Box 118"/>
          <p:cNvSpPr txBox="1">
            <a:spLocks noChangeArrowheads="1"/>
          </p:cNvSpPr>
          <p:nvPr/>
        </p:nvSpPr>
        <p:spPr bwMode="auto">
          <a:xfrm>
            <a:off x="1127125" y="36957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85111" name="Object 119"/>
          <p:cNvGraphicFramePr>
            <a:graphicFrameLocks noChangeAspect="1"/>
          </p:cNvGraphicFramePr>
          <p:nvPr/>
        </p:nvGraphicFramePr>
        <p:xfrm>
          <a:off x="762000" y="3581400"/>
          <a:ext cx="1981200" cy="838200"/>
        </p:xfrm>
        <a:graphic>
          <a:graphicData uri="http://schemas.openxmlformats.org/presentationml/2006/ole">
            <p:oleObj spid="_x0000_s3076" name="Equation" r:id="rId5" imgW="533169" imgH="393529" progId="Equation.3">
              <p:embed/>
            </p:oleObj>
          </a:graphicData>
        </a:graphic>
      </p:graphicFrame>
      <p:graphicFrame>
        <p:nvGraphicFramePr>
          <p:cNvPr id="85117" name="Object 125"/>
          <p:cNvGraphicFramePr>
            <a:graphicFrameLocks noChangeAspect="1"/>
          </p:cNvGraphicFramePr>
          <p:nvPr/>
        </p:nvGraphicFramePr>
        <p:xfrm>
          <a:off x="2971800" y="3581400"/>
          <a:ext cx="2895600" cy="806450"/>
        </p:xfrm>
        <a:graphic>
          <a:graphicData uri="http://schemas.openxmlformats.org/presentationml/2006/ole">
            <p:oleObj spid="_x0000_s3077" name="Equation" r:id="rId6" imgW="939392" imgH="393529" progId="Equation.3">
              <p:embed/>
            </p:oleObj>
          </a:graphicData>
        </a:graphic>
      </p:graphicFrame>
      <p:sp>
        <p:nvSpPr>
          <p:cNvPr id="3094" name="Text Box 137"/>
          <p:cNvSpPr txBox="1">
            <a:spLocks noChangeArrowheads="1"/>
          </p:cNvSpPr>
          <p:nvPr/>
        </p:nvSpPr>
        <p:spPr bwMode="auto">
          <a:xfrm>
            <a:off x="1050925" y="45339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85130" name="Object 138"/>
          <p:cNvGraphicFramePr>
            <a:graphicFrameLocks noChangeAspect="1"/>
          </p:cNvGraphicFramePr>
          <p:nvPr/>
        </p:nvGraphicFramePr>
        <p:xfrm>
          <a:off x="762000" y="4495800"/>
          <a:ext cx="2057400" cy="914400"/>
        </p:xfrm>
        <a:graphic>
          <a:graphicData uri="http://schemas.openxmlformats.org/presentationml/2006/ole">
            <p:oleObj spid="_x0000_s3078" name="Equation" r:id="rId7" imgW="520474" imgH="393529" progId="Equation.3">
              <p:embed/>
            </p:oleObj>
          </a:graphicData>
        </a:graphic>
      </p:graphicFrame>
      <p:sp>
        <p:nvSpPr>
          <p:cNvPr id="3095" name="Text Box 145"/>
          <p:cNvSpPr txBox="1">
            <a:spLocks noChangeArrowheads="1"/>
          </p:cNvSpPr>
          <p:nvPr/>
        </p:nvSpPr>
        <p:spPr bwMode="auto">
          <a:xfrm>
            <a:off x="2574925" y="46863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85138" name="Object 146"/>
          <p:cNvGraphicFramePr>
            <a:graphicFrameLocks noChangeAspect="1"/>
          </p:cNvGraphicFramePr>
          <p:nvPr/>
        </p:nvGraphicFramePr>
        <p:xfrm>
          <a:off x="2971800" y="4495800"/>
          <a:ext cx="2971800" cy="838200"/>
        </p:xfrm>
        <a:graphic>
          <a:graphicData uri="http://schemas.openxmlformats.org/presentationml/2006/ole">
            <p:oleObj spid="_x0000_s3079" name="Equation" r:id="rId8" imgW="990170" imgH="393529" progId="Equation.3">
              <p:embed/>
            </p:oleObj>
          </a:graphicData>
        </a:graphic>
      </p:graphicFrame>
      <p:graphicFrame>
        <p:nvGraphicFramePr>
          <p:cNvPr id="85145" name="Object 153"/>
          <p:cNvGraphicFramePr>
            <a:graphicFrameLocks noChangeAspect="1"/>
          </p:cNvGraphicFramePr>
          <p:nvPr/>
        </p:nvGraphicFramePr>
        <p:xfrm>
          <a:off x="762000" y="5410200"/>
          <a:ext cx="1981200" cy="990600"/>
        </p:xfrm>
        <a:graphic>
          <a:graphicData uri="http://schemas.openxmlformats.org/presentationml/2006/ole">
            <p:oleObj spid="_x0000_s3080" name="Equation" r:id="rId9" imgW="520474" imgH="393529" progId="Equation.3">
              <p:embed/>
            </p:oleObj>
          </a:graphicData>
        </a:graphic>
      </p:graphicFrame>
      <p:graphicFrame>
        <p:nvGraphicFramePr>
          <p:cNvPr id="85151" name="Object 159"/>
          <p:cNvGraphicFramePr>
            <a:graphicFrameLocks noChangeAspect="1"/>
          </p:cNvGraphicFramePr>
          <p:nvPr/>
        </p:nvGraphicFramePr>
        <p:xfrm>
          <a:off x="3048000" y="5486400"/>
          <a:ext cx="2890838" cy="838200"/>
        </p:xfrm>
        <a:graphic>
          <a:graphicData uri="http://schemas.openxmlformats.org/presentationml/2006/ole">
            <p:oleObj spid="_x0000_s3081" name="Equation" r:id="rId10" imgW="977476" imgH="393529" progId="Equation.3">
              <p:embed/>
            </p:oleObj>
          </a:graphicData>
        </a:graphic>
      </p:graphicFrame>
      <p:graphicFrame>
        <p:nvGraphicFramePr>
          <p:cNvPr id="3082" name="Object 16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82" name="Equation" r:id="rId11" imgW="114151" imgH="215619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5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8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8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8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8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8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8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8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8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78" grpId="0"/>
      <p:bldP spid="85106" grpId="0"/>
      <p:bldP spid="85107" grpId="0"/>
      <p:bldP spid="85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Rectangle 4"/>
          <p:cNvSpPr>
            <a:spLocks noChangeArrowheads="1"/>
          </p:cNvSpPr>
          <p:nvPr/>
        </p:nvSpPr>
        <p:spPr bwMode="auto">
          <a:xfrm>
            <a:off x="0" y="3627438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400">
              <a:latin typeface="Arial" charset="0"/>
            </a:endParaRPr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3276600" y="3962400"/>
            <a:ext cx="1905000" cy="228600"/>
          </a:xfrm>
          <a:prstGeom prst="curvedUpArrow">
            <a:avLst>
              <a:gd name="adj1" fmla="val 166667"/>
              <a:gd name="adj2" fmla="val 333333"/>
              <a:gd name="adj3" fmla="val 33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>
              <a:latin typeface="Arial" charset="0"/>
            </a:endParaRPr>
          </a:p>
        </p:txBody>
      </p:sp>
      <p:sp>
        <p:nvSpPr>
          <p:cNvPr id="94219" name="AutoShape 11"/>
          <p:cNvSpPr>
            <a:spLocks noChangeArrowheads="1"/>
          </p:cNvSpPr>
          <p:nvPr/>
        </p:nvSpPr>
        <p:spPr bwMode="auto">
          <a:xfrm>
            <a:off x="5486400" y="3962400"/>
            <a:ext cx="2133600" cy="304800"/>
          </a:xfrm>
          <a:prstGeom prst="curvedUpArrow">
            <a:avLst>
              <a:gd name="adj1" fmla="val 140000"/>
              <a:gd name="adj2" fmla="val 280000"/>
              <a:gd name="adj3" fmla="val 28125"/>
            </a:avLst>
          </a:prstGeom>
          <a:gradFill rotWithShape="1">
            <a:gsLst>
              <a:gs pos="0">
                <a:srgbClr val="3333FF"/>
              </a:gs>
              <a:gs pos="100000">
                <a:srgbClr val="2D2DE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>
              <a:latin typeface="Arial" charset="0"/>
            </a:endParaRPr>
          </a:p>
        </p:txBody>
      </p:sp>
      <p:sp>
        <p:nvSpPr>
          <p:cNvPr id="4113" name="Text Box 14"/>
          <p:cNvSpPr txBox="1">
            <a:spLocks noChangeArrowheads="1"/>
          </p:cNvSpPr>
          <p:nvPr/>
        </p:nvSpPr>
        <p:spPr bwMode="auto">
          <a:xfrm>
            <a:off x="1219200" y="0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>
              <a:latin typeface="Arial" charset="0"/>
            </a:endParaRPr>
          </a:p>
        </p:txBody>
      </p:sp>
      <p:sp>
        <p:nvSpPr>
          <p:cNvPr id="4114" name="Text Box 15"/>
          <p:cNvSpPr txBox="1">
            <a:spLocks noChangeArrowheads="1"/>
          </p:cNvSpPr>
          <p:nvPr/>
        </p:nvSpPr>
        <p:spPr bwMode="auto">
          <a:xfrm>
            <a:off x="1219200" y="0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>
              <a:latin typeface="Arial" charset="0"/>
            </a:endParaRPr>
          </a:p>
        </p:txBody>
      </p:sp>
      <p:sp>
        <p:nvSpPr>
          <p:cNvPr id="4115" name="Text Box 16"/>
          <p:cNvSpPr txBox="1">
            <a:spLocks noChangeArrowheads="1"/>
          </p:cNvSpPr>
          <p:nvPr/>
        </p:nvSpPr>
        <p:spPr bwMode="auto">
          <a:xfrm>
            <a:off x="1066800" y="0"/>
            <a:ext cx="7086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                               </a:t>
            </a:r>
            <a:endParaRPr lang="en-US" sz="1400" b="1">
              <a:latin typeface="Arial" charset="0"/>
            </a:endParaRPr>
          </a:p>
          <a:p>
            <a:r>
              <a:rPr lang="en-US" sz="1400" b="1">
                <a:latin typeface="Arial" charset="0"/>
              </a:rPr>
              <a:t>                                                       Toán</a:t>
            </a:r>
          </a:p>
          <a:p>
            <a:r>
              <a:rPr lang="en-US" sz="1400">
                <a:latin typeface="Arial" charset="0"/>
              </a:rPr>
              <a:t>                             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Phép cộng phân số (tt)</a:t>
            </a:r>
          </a:p>
        </p:txBody>
      </p:sp>
      <p:sp>
        <p:nvSpPr>
          <p:cNvPr id="4116" name="Text Box 17"/>
          <p:cNvSpPr txBox="1">
            <a:spLocks noChangeArrowheads="1"/>
          </p:cNvSpPr>
          <p:nvPr/>
        </p:nvSpPr>
        <p:spPr bwMode="auto">
          <a:xfrm>
            <a:off x="0" y="9906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66FF"/>
                </a:solidFill>
                <a:latin typeface="Arial" charset="0"/>
              </a:rPr>
              <a:t>1/ Ví dụ:</a:t>
            </a:r>
          </a:p>
          <a:p>
            <a:r>
              <a:rPr lang="en-US" sz="1600" b="1">
                <a:solidFill>
                  <a:srgbClr val="0066FF"/>
                </a:solidFill>
                <a:latin typeface="Arial" charset="0"/>
              </a:rPr>
              <a:t>2/ Ghi nhớ:</a:t>
            </a:r>
            <a:r>
              <a:rPr lang="en-US" sz="1600" b="1">
                <a:latin typeface="Arial" charset="0"/>
              </a:rPr>
              <a:t> Muốn cộng hai phân số khác mẫu số, ta quy đồng mẫu số hai phân số, </a:t>
            </a:r>
          </a:p>
          <a:p>
            <a:r>
              <a:rPr lang="en-US" sz="1600" b="1">
                <a:latin typeface="Arial" charset="0"/>
              </a:rPr>
              <a:t>                    rồi cộng hai phân số đó.</a:t>
            </a:r>
          </a:p>
        </p:txBody>
      </p:sp>
      <p:sp>
        <p:nvSpPr>
          <p:cNvPr id="4117" name="Rectangle 23"/>
          <p:cNvSpPr>
            <a:spLocks noChangeArrowheads="1"/>
          </p:cNvSpPr>
          <p:nvPr/>
        </p:nvSpPr>
        <p:spPr bwMode="auto">
          <a:xfrm>
            <a:off x="0" y="1905000"/>
            <a:ext cx="220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66FF"/>
                </a:solidFill>
                <a:latin typeface="Arial" charset="0"/>
              </a:rPr>
              <a:t>3/ Luyện tập:</a:t>
            </a:r>
          </a:p>
          <a:p>
            <a:r>
              <a:rPr lang="en-US" b="1">
                <a:latin typeface="Arial" charset="0"/>
              </a:rPr>
              <a:t>    </a:t>
            </a:r>
            <a:r>
              <a:rPr lang="en-US" b="1">
                <a:solidFill>
                  <a:srgbClr val="FF9900"/>
                </a:solidFill>
                <a:latin typeface="Arial" charset="0"/>
              </a:rPr>
              <a:t>Bài 1:</a:t>
            </a:r>
          </a:p>
        </p:txBody>
      </p:sp>
      <p:sp>
        <p:nvSpPr>
          <p:cNvPr id="94232" name="Rectangle 24"/>
          <p:cNvSpPr>
            <a:spLocks noChangeArrowheads="1"/>
          </p:cNvSpPr>
          <p:nvPr/>
        </p:nvSpPr>
        <p:spPr bwMode="auto">
          <a:xfrm>
            <a:off x="304800" y="26670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9900"/>
                </a:solidFill>
                <a:latin typeface="Arial" charset="0"/>
              </a:rPr>
              <a:t>Bài 2:</a:t>
            </a:r>
          </a:p>
        </p:txBody>
      </p:sp>
      <p:sp>
        <p:nvSpPr>
          <p:cNvPr id="94233" name="Rectangle 25"/>
          <p:cNvSpPr>
            <a:spLocks noChangeArrowheads="1"/>
          </p:cNvSpPr>
          <p:nvPr/>
        </p:nvSpPr>
        <p:spPr bwMode="auto">
          <a:xfrm>
            <a:off x="1143000" y="2667000"/>
            <a:ext cx="182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Tính (</a:t>
            </a:r>
            <a:r>
              <a:rPr lang="en-US" i="1">
                <a:latin typeface="Arial" charset="0"/>
              </a:rPr>
              <a:t>theo mẫu</a:t>
            </a:r>
            <a:r>
              <a:rPr lang="en-US">
                <a:latin typeface="Arial" charset="0"/>
              </a:rPr>
              <a:t>)</a:t>
            </a:r>
          </a:p>
        </p:txBody>
      </p:sp>
      <p:sp>
        <p:nvSpPr>
          <p:cNvPr id="94234" name="Text Box 26"/>
          <p:cNvSpPr txBox="1">
            <a:spLocks noChangeArrowheads="1"/>
          </p:cNvSpPr>
          <p:nvPr/>
        </p:nvSpPr>
        <p:spPr bwMode="auto">
          <a:xfrm>
            <a:off x="762000" y="43434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Arial" charset="0"/>
              </a:rPr>
              <a:t>Viết gọn</a:t>
            </a:r>
            <a:r>
              <a:rPr lang="en-US">
                <a:latin typeface="Arial" charset="0"/>
              </a:rPr>
              <a:t>:</a:t>
            </a:r>
          </a:p>
        </p:txBody>
      </p:sp>
      <p:sp>
        <p:nvSpPr>
          <p:cNvPr id="94235" name="Rectangle 27"/>
          <p:cNvSpPr>
            <a:spLocks noChangeArrowheads="1"/>
          </p:cNvSpPr>
          <p:nvPr/>
        </p:nvSpPr>
        <p:spPr bwMode="auto">
          <a:xfrm>
            <a:off x="914400" y="3200400"/>
            <a:ext cx="723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66FF"/>
                </a:solidFill>
                <a:latin typeface="Arial" charset="0"/>
              </a:rPr>
              <a:t>Mẫu:</a:t>
            </a:r>
          </a:p>
        </p:txBody>
      </p:sp>
      <p:graphicFrame>
        <p:nvGraphicFramePr>
          <p:cNvPr id="94236" name="Object 28"/>
          <p:cNvGraphicFramePr>
            <a:graphicFrameLocks noChangeAspect="1"/>
          </p:cNvGraphicFramePr>
          <p:nvPr/>
        </p:nvGraphicFramePr>
        <p:xfrm>
          <a:off x="2362200" y="4343400"/>
          <a:ext cx="1344613" cy="838200"/>
        </p:xfrm>
        <a:graphic>
          <a:graphicData uri="http://schemas.openxmlformats.org/presentationml/2006/ole">
            <p:oleObj spid="_x0000_s4098" name="Equation" r:id="rId3" imgW="571252" imgH="393529" progId="Equation.3">
              <p:embed/>
            </p:oleObj>
          </a:graphicData>
        </a:graphic>
      </p:graphicFrame>
      <p:graphicFrame>
        <p:nvGraphicFramePr>
          <p:cNvPr id="94237" name="Object 29"/>
          <p:cNvGraphicFramePr>
            <a:graphicFrameLocks noChangeAspect="1"/>
          </p:cNvGraphicFramePr>
          <p:nvPr/>
        </p:nvGraphicFramePr>
        <p:xfrm>
          <a:off x="3810000" y="4343400"/>
          <a:ext cx="914400" cy="838200"/>
        </p:xfrm>
        <a:graphic>
          <a:graphicData uri="http://schemas.openxmlformats.org/presentationml/2006/ole">
            <p:oleObj spid="_x0000_s4099" name="Equation" r:id="rId4" imgW="330057" imgH="393529" progId="Equation.3">
              <p:embed/>
            </p:oleObj>
          </a:graphicData>
        </a:graphic>
      </p:graphicFrame>
      <p:graphicFrame>
        <p:nvGraphicFramePr>
          <p:cNvPr id="94238" name="Object 30"/>
          <p:cNvGraphicFramePr>
            <a:graphicFrameLocks noChangeAspect="1"/>
          </p:cNvGraphicFramePr>
          <p:nvPr/>
        </p:nvGraphicFramePr>
        <p:xfrm>
          <a:off x="4876800" y="4343400"/>
          <a:ext cx="914400" cy="838200"/>
        </p:xfrm>
        <a:graphic>
          <a:graphicData uri="http://schemas.openxmlformats.org/presentationml/2006/ole">
            <p:oleObj spid="_x0000_s4100" name="Equation" r:id="rId5" imgW="330057" imgH="393529" progId="Equation.3">
              <p:embed/>
            </p:oleObj>
          </a:graphicData>
        </a:graphic>
      </p:graphicFrame>
      <p:graphicFrame>
        <p:nvGraphicFramePr>
          <p:cNvPr id="94239" name="Object 31"/>
          <p:cNvGraphicFramePr>
            <a:graphicFrameLocks noChangeAspect="1"/>
          </p:cNvGraphicFramePr>
          <p:nvPr/>
        </p:nvGraphicFramePr>
        <p:xfrm>
          <a:off x="5867400" y="4343400"/>
          <a:ext cx="357188" cy="806450"/>
        </p:xfrm>
        <a:graphic>
          <a:graphicData uri="http://schemas.openxmlformats.org/presentationml/2006/ole">
            <p:oleObj spid="_x0000_s4101" name="Equation" r:id="rId6" imgW="228501" imgH="393529" progId="Equation.3">
              <p:embed/>
            </p:oleObj>
          </a:graphicData>
        </a:graphic>
      </p:graphicFrame>
      <p:graphicFrame>
        <p:nvGraphicFramePr>
          <p:cNvPr id="94240" name="Object 32"/>
          <p:cNvGraphicFramePr>
            <a:graphicFrameLocks noChangeAspect="1"/>
          </p:cNvGraphicFramePr>
          <p:nvPr/>
        </p:nvGraphicFramePr>
        <p:xfrm>
          <a:off x="762000" y="5181600"/>
          <a:ext cx="2127250" cy="762000"/>
        </p:xfrm>
        <a:graphic>
          <a:graphicData uri="http://schemas.openxmlformats.org/presentationml/2006/ole">
            <p:oleObj spid="_x0000_s4102" name="Equation" r:id="rId7" imgW="596641" imgH="393529" progId="Equation.3">
              <p:embed/>
            </p:oleObj>
          </a:graphicData>
        </a:graphic>
      </p:graphicFrame>
      <p:graphicFrame>
        <p:nvGraphicFramePr>
          <p:cNvPr id="94243" name="Object 35"/>
          <p:cNvGraphicFramePr>
            <a:graphicFrameLocks noChangeAspect="1"/>
          </p:cNvGraphicFramePr>
          <p:nvPr/>
        </p:nvGraphicFramePr>
        <p:xfrm>
          <a:off x="838200" y="5943600"/>
          <a:ext cx="1981200" cy="730250"/>
        </p:xfrm>
        <a:graphic>
          <a:graphicData uri="http://schemas.openxmlformats.org/presentationml/2006/ole">
            <p:oleObj spid="_x0000_s4103" name="Equation" r:id="rId8" imgW="596641" imgH="393529" progId="Equation.3">
              <p:embed/>
            </p:oleObj>
          </a:graphicData>
        </a:graphic>
      </p:graphicFrame>
      <p:sp>
        <p:nvSpPr>
          <p:cNvPr id="94244" name="Line 36"/>
          <p:cNvSpPr>
            <a:spLocks noChangeShapeType="1"/>
          </p:cNvSpPr>
          <p:nvPr/>
        </p:nvSpPr>
        <p:spPr bwMode="auto">
          <a:xfrm>
            <a:off x="4800600" y="5334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4247" name="Object 39"/>
          <p:cNvGraphicFramePr>
            <a:graphicFrameLocks noChangeAspect="1"/>
          </p:cNvGraphicFramePr>
          <p:nvPr/>
        </p:nvGraphicFramePr>
        <p:xfrm>
          <a:off x="5410200" y="5105400"/>
          <a:ext cx="2514600" cy="882650"/>
        </p:xfrm>
        <a:graphic>
          <a:graphicData uri="http://schemas.openxmlformats.org/presentationml/2006/ole">
            <p:oleObj spid="_x0000_s4104" name="Equation" r:id="rId9" imgW="685800" imgH="393700" progId="Equation.3">
              <p:embed/>
            </p:oleObj>
          </a:graphicData>
        </a:graphic>
      </p:graphicFrame>
      <p:graphicFrame>
        <p:nvGraphicFramePr>
          <p:cNvPr id="94248" name="Object 40"/>
          <p:cNvGraphicFramePr>
            <a:graphicFrameLocks noChangeAspect="1"/>
          </p:cNvGraphicFramePr>
          <p:nvPr/>
        </p:nvGraphicFramePr>
        <p:xfrm>
          <a:off x="5410200" y="5943600"/>
          <a:ext cx="2286000" cy="730250"/>
        </p:xfrm>
        <a:graphic>
          <a:graphicData uri="http://schemas.openxmlformats.org/presentationml/2006/ole">
            <p:oleObj spid="_x0000_s4105" name="Equation" r:id="rId10" imgW="622030" imgH="393529" progId="Equation.3">
              <p:embed/>
            </p:oleObj>
          </a:graphicData>
        </a:graphic>
      </p:graphicFrame>
      <p:sp>
        <p:nvSpPr>
          <p:cNvPr id="94254" name="Oval 46"/>
          <p:cNvSpPr>
            <a:spLocks noChangeArrowheads="1"/>
          </p:cNvSpPr>
          <p:nvPr/>
        </p:nvSpPr>
        <p:spPr bwMode="auto">
          <a:xfrm>
            <a:off x="2895600" y="3048000"/>
            <a:ext cx="533400" cy="9906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>
              <a:latin typeface="Arial" charset="0"/>
            </a:endParaRPr>
          </a:p>
        </p:txBody>
      </p:sp>
      <p:sp>
        <p:nvSpPr>
          <p:cNvPr id="94255" name="Oval 47"/>
          <p:cNvSpPr>
            <a:spLocks noChangeArrowheads="1"/>
          </p:cNvSpPr>
          <p:nvPr/>
        </p:nvSpPr>
        <p:spPr bwMode="auto">
          <a:xfrm>
            <a:off x="4800600" y="2971800"/>
            <a:ext cx="914400" cy="1066800"/>
          </a:xfrm>
          <a:prstGeom prst="ellips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>
              <a:latin typeface="Arial" charset="0"/>
            </a:endParaRPr>
          </a:p>
        </p:txBody>
      </p:sp>
      <p:graphicFrame>
        <p:nvGraphicFramePr>
          <p:cNvPr id="94258" name="Object 50"/>
          <p:cNvGraphicFramePr>
            <a:graphicFrameLocks noChangeAspect="1"/>
          </p:cNvGraphicFramePr>
          <p:nvPr/>
        </p:nvGraphicFramePr>
        <p:xfrm>
          <a:off x="3810000" y="3048000"/>
          <a:ext cx="2362200" cy="914400"/>
        </p:xfrm>
        <a:graphic>
          <a:graphicData uri="http://schemas.openxmlformats.org/presentationml/2006/ole">
            <p:oleObj spid="_x0000_s4106" name="Equation" r:id="rId11" imgW="723586" imgH="393529" progId="Equation.3">
              <p:embed/>
            </p:oleObj>
          </a:graphicData>
        </a:graphic>
      </p:graphicFrame>
      <p:graphicFrame>
        <p:nvGraphicFramePr>
          <p:cNvPr id="94259" name="Object 51"/>
          <p:cNvGraphicFramePr>
            <a:graphicFrameLocks noChangeAspect="1"/>
          </p:cNvGraphicFramePr>
          <p:nvPr/>
        </p:nvGraphicFramePr>
        <p:xfrm>
          <a:off x="6172200" y="3048000"/>
          <a:ext cx="1698625" cy="914400"/>
        </p:xfrm>
        <a:graphic>
          <a:graphicData uri="http://schemas.openxmlformats.org/presentationml/2006/ole">
            <p:oleObj spid="_x0000_s4107" name="Equation" r:id="rId12" imgW="520474" imgH="393529" progId="Equation.3">
              <p:embed/>
            </p:oleObj>
          </a:graphicData>
        </a:graphic>
      </p:graphicFrame>
      <p:graphicFrame>
        <p:nvGraphicFramePr>
          <p:cNvPr id="94260" name="Object 52"/>
          <p:cNvGraphicFramePr>
            <a:graphicFrameLocks noChangeAspect="1"/>
          </p:cNvGraphicFramePr>
          <p:nvPr/>
        </p:nvGraphicFramePr>
        <p:xfrm>
          <a:off x="7848600" y="3048000"/>
          <a:ext cx="966788" cy="914400"/>
        </p:xfrm>
        <a:graphic>
          <a:graphicData uri="http://schemas.openxmlformats.org/presentationml/2006/ole">
            <p:oleObj spid="_x0000_s4108" name="Equation" r:id="rId13" imgW="342751" imgH="393529" progId="Equation.3">
              <p:embed/>
            </p:oleObj>
          </a:graphicData>
        </a:graphic>
      </p:graphicFrame>
      <p:graphicFrame>
        <p:nvGraphicFramePr>
          <p:cNvPr id="30" name="Object 52"/>
          <p:cNvGraphicFramePr>
            <a:graphicFrameLocks noChangeAspect="1"/>
          </p:cNvGraphicFramePr>
          <p:nvPr/>
        </p:nvGraphicFramePr>
        <p:xfrm>
          <a:off x="2057400" y="3048000"/>
          <a:ext cx="1611313" cy="990600"/>
        </p:xfrm>
        <a:graphic>
          <a:graphicData uri="http://schemas.openxmlformats.org/presentationml/2006/ole">
            <p:oleObj spid="_x0000_s4109" name="Equation" r:id="rId14" imgW="571252" imgH="393529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9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9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94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9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94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94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8" grpId="0" animBg="1"/>
      <p:bldP spid="94219" grpId="0" animBg="1"/>
      <p:bldP spid="94232" grpId="0"/>
      <p:bldP spid="94233" grpId="0"/>
      <p:bldP spid="94234" grpId="0"/>
      <p:bldP spid="94235" grpId="0"/>
      <p:bldP spid="94244" grpId="0" animBg="1"/>
      <p:bldP spid="94254" grpId="0" animBg="1"/>
      <p:bldP spid="942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1219200" y="0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>
              <a:latin typeface="Arial" charset="0"/>
            </a:endParaRP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1219200" y="0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>
              <a:latin typeface="Arial" charset="0"/>
            </a:endParaRPr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1066800" y="0"/>
            <a:ext cx="7086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                               </a:t>
            </a:r>
            <a:endParaRPr lang="en-US" sz="1400" b="1">
              <a:latin typeface="Arial" charset="0"/>
            </a:endParaRPr>
          </a:p>
          <a:p>
            <a:r>
              <a:rPr lang="en-US" sz="1400" b="1">
                <a:latin typeface="Arial" charset="0"/>
              </a:rPr>
              <a:t>                                                       Toán</a:t>
            </a:r>
          </a:p>
          <a:p>
            <a:r>
              <a:rPr lang="en-US" sz="1400">
                <a:latin typeface="Arial" charset="0"/>
              </a:rPr>
              <a:t>                             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Phép cộng phân số (tt)</a:t>
            </a:r>
          </a:p>
        </p:txBody>
      </p:sp>
      <p:sp>
        <p:nvSpPr>
          <p:cNvPr id="5129" name="Text Box 14"/>
          <p:cNvSpPr txBox="1">
            <a:spLocks noChangeArrowheads="1"/>
          </p:cNvSpPr>
          <p:nvPr/>
        </p:nvSpPr>
        <p:spPr bwMode="auto">
          <a:xfrm>
            <a:off x="0" y="9906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66FF"/>
                </a:solidFill>
                <a:latin typeface="Arial" charset="0"/>
              </a:rPr>
              <a:t>1/ Ví dụ:</a:t>
            </a:r>
          </a:p>
          <a:p>
            <a:r>
              <a:rPr lang="en-US" sz="1600" b="1">
                <a:solidFill>
                  <a:srgbClr val="0066FF"/>
                </a:solidFill>
                <a:latin typeface="Arial" charset="0"/>
              </a:rPr>
              <a:t>2/ Ghi nhớ:</a:t>
            </a:r>
            <a:r>
              <a:rPr lang="en-US" sz="1600" b="1">
                <a:latin typeface="Arial" charset="0"/>
              </a:rPr>
              <a:t> Muốn cộng hai phân số khác mẫu số, ta quy đồng mẫu số hai phân số, </a:t>
            </a:r>
          </a:p>
          <a:p>
            <a:r>
              <a:rPr lang="en-US" sz="1600" b="1">
                <a:latin typeface="Arial" charset="0"/>
              </a:rPr>
              <a:t>                    rồi cộng hai phân số đó.</a:t>
            </a:r>
          </a:p>
        </p:txBody>
      </p:sp>
      <p:sp>
        <p:nvSpPr>
          <p:cNvPr id="5130" name="Text Box 15"/>
          <p:cNvSpPr txBox="1">
            <a:spLocks noChangeArrowheads="1"/>
          </p:cNvSpPr>
          <p:nvPr/>
        </p:nvSpPr>
        <p:spPr bwMode="auto">
          <a:xfrm>
            <a:off x="0" y="1905000"/>
            <a:ext cx="1608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66FF"/>
                </a:solidFill>
                <a:latin typeface="Arial" charset="0"/>
              </a:rPr>
              <a:t>3/ Luyện tập:</a:t>
            </a:r>
          </a:p>
          <a:p>
            <a:r>
              <a:rPr lang="en-US" b="1">
                <a:latin typeface="Arial" charset="0"/>
              </a:rPr>
              <a:t>    </a:t>
            </a:r>
            <a:r>
              <a:rPr lang="en-US" b="1">
                <a:solidFill>
                  <a:srgbClr val="FF9900"/>
                </a:solidFill>
                <a:latin typeface="Arial" charset="0"/>
              </a:rPr>
              <a:t>Bài 1:</a:t>
            </a:r>
          </a:p>
        </p:txBody>
      </p:sp>
      <p:sp>
        <p:nvSpPr>
          <p:cNvPr id="5131" name="Text Box 16"/>
          <p:cNvSpPr txBox="1">
            <a:spLocks noChangeArrowheads="1"/>
          </p:cNvSpPr>
          <p:nvPr/>
        </p:nvSpPr>
        <p:spPr bwMode="auto">
          <a:xfrm>
            <a:off x="304800" y="2667000"/>
            <a:ext cx="81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9900"/>
                </a:solidFill>
                <a:latin typeface="Arial" charset="0"/>
              </a:rPr>
              <a:t>Bài 2:</a:t>
            </a:r>
          </a:p>
        </p:txBody>
      </p:sp>
      <p:sp>
        <p:nvSpPr>
          <p:cNvPr id="5132" name="Text Box 17"/>
          <p:cNvSpPr txBox="1">
            <a:spLocks noChangeArrowheads="1"/>
          </p:cNvSpPr>
          <p:nvPr/>
        </p:nvSpPr>
        <p:spPr bwMode="auto">
          <a:xfrm>
            <a:off x="1143000" y="2667000"/>
            <a:ext cx="182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Tính (</a:t>
            </a:r>
            <a:r>
              <a:rPr lang="en-US" i="1">
                <a:latin typeface="Arial" charset="0"/>
              </a:rPr>
              <a:t>theo mẫu</a:t>
            </a:r>
            <a:r>
              <a:rPr lang="en-US">
                <a:latin typeface="Arial" charset="0"/>
              </a:rPr>
              <a:t>)</a:t>
            </a:r>
          </a:p>
        </p:txBody>
      </p:sp>
      <p:sp>
        <p:nvSpPr>
          <p:cNvPr id="5133" name="Text Box 19"/>
          <p:cNvSpPr txBox="1">
            <a:spLocks noChangeArrowheads="1"/>
          </p:cNvSpPr>
          <p:nvPr/>
        </p:nvSpPr>
        <p:spPr bwMode="auto">
          <a:xfrm>
            <a:off x="593725" y="3390900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>
              <a:latin typeface="Arial" charset="0"/>
            </a:endParaRPr>
          </a:p>
        </p:txBody>
      </p:sp>
      <p:graphicFrame>
        <p:nvGraphicFramePr>
          <p:cNvPr id="88110" name="Object 46"/>
          <p:cNvGraphicFramePr>
            <a:graphicFrameLocks noChangeAspect="1"/>
          </p:cNvGraphicFramePr>
          <p:nvPr/>
        </p:nvGraphicFramePr>
        <p:xfrm>
          <a:off x="457200" y="3200400"/>
          <a:ext cx="4003675" cy="838200"/>
        </p:xfrm>
        <a:graphic>
          <a:graphicData uri="http://schemas.openxmlformats.org/presentationml/2006/ole">
            <p:oleObj spid="_x0000_s5122" name="Equation" r:id="rId3" imgW="1524000" imgH="393700" progId="Equation.3">
              <p:embed/>
            </p:oleObj>
          </a:graphicData>
        </a:graphic>
      </p:graphicFrame>
      <p:graphicFrame>
        <p:nvGraphicFramePr>
          <p:cNvPr id="88115" name="Object 51"/>
          <p:cNvGraphicFramePr>
            <a:graphicFrameLocks noChangeAspect="1"/>
          </p:cNvGraphicFramePr>
          <p:nvPr/>
        </p:nvGraphicFramePr>
        <p:xfrm>
          <a:off x="457200" y="4267200"/>
          <a:ext cx="3813175" cy="838200"/>
        </p:xfrm>
        <a:graphic>
          <a:graphicData uri="http://schemas.openxmlformats.org/presentationml/2006/ole">
            <p:oleObj spid="_x0000_s5123" name="Equation" r:id="rId4" imgW="1562100" imgH="393700" progId="Equation.3">
              <p:embed/>
            </p:oleObj>
          </a:graphicData>
        </a:graphic>
      </p:graphicFrame>
      <p:graphicFrame>
        <p:nvGraphicFramePr>
          <p:cNvPr id="88120" name="Object 56"/>
          <p:cNvGraphicFramePr>
            <a:graphicFrameLocks noChangeAspect="1"/>
          </p:cNvGraphicFramePr>
          <p:nvPr/>
        </p:nvGraphicFramePr>
        <p:xfrm>
          <a:off x="4876800" y="3276600"/>
          <a:ext cx="3536950" cy="762000"/>
        </p:xfrm>
        <a:graphic>
          <a:graphicData uri="http://schemas.openxmlformats.org/presentationml/2006/ole">
            <p:oleObj spid="_x0000_s5124" name="Equation" r:id="rId5" imgW="1625600" imgH="393700" progId="Equation.3">
              <p:embed/>
            </p:oleObj>
          </a:graphicData>
        </a:graphic>
      </p:graphicFrame>
      <p:graphicFrame>
        <p:nvGraphicFramePr>
          <p:cNvPr id="88129" name="Object 65"/>
          <p:cNvGraphicFramePr>
            <a:graphicFrameLocks noChangeAspect="1"/>
          </p:cNvGraphicFramePr>
          <p:nvPr/>
        </p:nvGraphicFramePr>
        <p:xfrm>
          <a:off x="4876800" y="4343400"/>
          <a:ext cx="3581400" cy="806450"/>
        </p:xfrm>
        <a:graphic>
          <a:graphicData uri="http://schemas.openxmlformats.org/presentationml/2006/ole">
            <p:oleObj spid="_x0000_s5125" name="Equation" r:id="rId6" imgW="1586811" imgH="393529" progId="Equation.3">
              <p:embed/>
            </p:oleObj>
          </a:graphicData>
        </a:graphic>
      </p:graphicFrame>
      <p:sp>
        <p:nvSpPr>
          <p:cNvPr id="88130" name="Line 66"/>
          <p:cNvSpPr>
            <a:spLocks noChangeShapeType="1"/>
          </p:cNvSpPr>
          <p:nvPr/>
        </p:nvSpPr>
        <p:spPr bwMode="auto">
          <a:xfrm>
            <a:off x="4648200" y="3124200"/>
            <a:ext cx="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8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8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1219200" y="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6151" name="Text Box 28"/>
          <p:cNvSpPr txBox="1">
            <a:spLocks noChangeArrowheads="1"/>
          </p:cNvSpPr>
          <p:nvPr/>
        </p:nvSpPr>
        <p:spPr bwMode="auto">
          <a:xfrm>
            <a:off x="1219200" y="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6152" name="Text Box 29"/>
          <p:cNvSpPr txBox="1">
            <a:spLocks noChangeArrowheads="1"/>
          </p:cNvSpPr>
          <p:nvPr/>
        </p:nvSpPr>
        <p:spPr bwMode="auto">
          <a:xfrm>
            <a:off x="1066800" y="0"/>
            <a:ext cx="7086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</a:rPr>
              <a:t>                               </a:t>
            </a:r>
            <a:endParaRPr lang="en-US" sz="1600" b="1">
              <a:latin typeface="Arial" charset="0"/>
            </a:endParaRPr>
          </a:p>
          <a:p>
            <a:r>
              <a:rPr lang="en-US" sz="1600" b="1">
                <a:latin typeface="Arial" charset="0"/>
              </a:rPr>
              <a:t>                                                       Toán</a:t>
            </a:r>
          </a:p>
          <a:p>
            <a:r>
              <a:rPr lang="en-US" sz="1600">
                <a:latin typeface="Arial" charset="0"/>
              </a:rPr>
              <a:t>                             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Phép cộng phân số (tt)</a:t>
            </a:r>
          </a:p>
        </p:txBody>
      </p:sp>
      <p:sp>
        <p:nvSpPr>
          <p:cNvPr id="6153" name="Text Box 30"/>
          <p:cNvSpPr txBox="1">
            <a:spLocks noChangeArrowheads="1"/>
          </p:cNvSpPr>
          <p:nvPr/>
        </p:nvSpPr>
        <p:spPr bwMode="auto">
          <a:xfrm>
            <a:off x="0" y="990600"/>
            <a:ext cx="144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66FF"/>
                </a:solidFill>
                <a:latin typeface="Arial" charset="0"/>
              </a:rPr>
              <a:t>1/ Ví dụ:</a:t>
            </a:r>
          </a:p>
          <a:p>
            <a:r>
              <a:rPr lang="en-US" b="1">
                <a:solidFill>
                  <a:srgbClr val="0066FF"/>
                </a:solidFill>
                <a:latin typeface="Arial" charset="0"/>
              </a:rPr>
              <a:t>2/ Ghi nhớ:</a:t>
            </a:r>
            <a:endParaRPr lang="en-US" b="1">
              <a:latin typeface="Arial" charset="0"/>
            </a:endParaRPr>
          </a:p>
        </p:txBody>
      </p:sp>
      <p:sp>
        <p:nvSpPr>
          <p:cNvPr id="6154" name="Text Box 31"/>
          <p:cNvSpPr txBox="1">
            <a:spLocks noChangeArrowheads="1"/>
          </p:cNvSpPr>
          <p:nvPr/>
        </p:nvSpPr>
        <p:spPr bwMode="auto">
          <a:xfrm>
            <a:off x="0" y="1931988"/>
            <a:ext cx="1765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66FF"/>
                </a:solidFill>
                <a:latin typeface="Arial" charset="0"/>
              </a:rPr>
              <a:t>3/ Luyện tập:</a:t>
            </a:r>
          </a:p>
          <a:p>
            <a:r>
              <a:rPr lang="en-US" sz="2000" b="1">
                <a:latin typeface="Arial" charset="0"/>
              </a:rPr>
              <a:t>    </a:t>
            </a:r>
            <a:r>
              <a:rPr lang="en-US" sz="2000" b="1">
                <a:solidFill>
                  <a:srgbClr val="FF9900"/>
                </a:solidFill>
                <a:latin typeface="Arial" charset="0"/>
              </a:rPr>
              <a:t>Bài 3:</a:t>
            </a:r>
          </a:p>
        </p:txBody>
      </p:sp>
      <p:sp>
        <p:nvSpPr>
          <p:cNvPr id="89123" name="Text Box 35"/>
          <p:cNvSpPr txBox="1">
            <a:spLocks noChangeArrowheads="1"/>
          </p:cNvSpPr>
          <p:nvPr/>
        </p:nvSpPr>
        <p:spPr bwMode="auto">
          <a:xfrm>
            <a:off x="457200" y="2286000"/>
            <a:ext cx="868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         Một xe ô tô giờ đầu chạy được      quãng đường, giờ thứ hai chạy được      quãng đường. Hỏi sau hai giờ ô tô đó chạy được bao nhiêu phần của quãng đường?</a:t>
            </a:r>
          </a:p>
        </p:txBody>
      </p:sp>
      <p:graphicFrame>
        <p:nvGraphicFramePr>
          <p:cNvPr id="89125" name="Object 37"/>
          <p:cNvGraphicFramePr>
            <a:graphicFrameLocks noChangeAspect="1"/>
          </p:cNvGraphicFramePr>
          <p:nvPr/>
        </p:nvGraphicFramePr>
        <p:xfrm>
          <a:off x="5562600" y="2133600"/>
          <a:ext cx="228600" cy="685800"/>
        </p:xfrm>
        <a:graphic>
          <a:graphicData uri="http://schemas.openxmlformats.org/presentationml/2006/ole">
            <p:oleObj spid="_x0000_s6146" name="Equation" r:id="rId3" imgW="139639" imgH="393529" progId="Equation.3">
              <p:embed/>
            </p:oleObj>
          </a:graphicData>
        </a:graphic>
      </p:graphicFrame>
      <p:graphicFrame>
        <p:nvGraphicFramePr>
          <p:cNvPr id="89126" name="Object 38"/>
          <p:cNvGraphicFramePr>
            <a:graphicFrameLocks noChangeAspect="1"/>
          </p:cNvGraphicFramePr>
          <p:nvPr/>
        </p:nvGraphicFramePr>
        <p:xfrm>
          <a:off x="2590800" y="2590800"/>
          <a:ext cx="333375" cy="762000"/>
        </p:xfrm>
        <a:graphic>
          <a:graphicData uri="http://schemas.openxmlformats.org/presentationml/2006/ole">
            <p:oleObj spid="_x0000_s6147" name="Equation" r:id="rId4" imgW="152334" imgH="393529" progId="Equation.3">
              <p:embed/>
            </p:oleObj>
          </a:graphicData>
        </a:graphic>
      </p:graphicFrame>
      <p:sp>
        <p:nvSpPr>
          <p:cNvPr id="6156" name="Text Box 52"/>
          <p:cNvSpPr txBox="1">
            <a:spLocks noChangeArrowheads="1"/>
          </p:cNvSpPr>
          <p:nvPr/>
        </p:nvSpPr>
        <p:spPr bwMode="auto">
          <a:xfrm>
            <a:off x="1355725" y="1333500"/>
            <a:ext cx="708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Arial" charset="0"/>
              </a:rPr>
              <a:t>Muốncộng hai phân số khác mẫu số, ta quy đồng mẫu số hai phân số, </a:t>
            </a:r>
          </a:p>
          <a:p>
            <a:r>
              <a:rPr lang="en-US" sz="1600" b="1">
                <a:latin typeface="Arial" charset="0"/>
              </a:rPr>
              <a:t>rồi cộng hai phân số đó.</a:t>
            </a:r>
            <a:r>
              <a:rPr lang="en-US" sz="1600">
                <a:latin typeface="Arial" charset="0"/>
              </a:rPr>
              <a:t>          </a:t>
            </a:r>
          </a:p>
        </p:txBody>
      </p:sp>
      <p:sp>
        <p:nvSpPr>
          <p:cNvPr id="89145" name="Line 57"/>
          <p:cNvSpPr>
            <a:spLocks noChangeShapeType="1"/>
          </p:cNvSpPr>
          <p:nvPr/>
        </p:nvSpPr>
        <p:spPr bwMode="auto">
          <a:xfrm>
            <a:off x="2286000" y="5486400"/>
            <a:ext cx="5562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9146" name="Picture 58" descr="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76400" y="5029200"/>
            <a:ext cx="8382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147" name="AutoShape 59"/>
          <p:cNvSpPr>
            <a:spLocks/>
          </p:cNvSpPr>
          <p:nvPr/>
        </p:nvSpPr>
        <p:spPr bwMode="auto">
          <a:xfrm rot="5400000">
            <a:off x="3086100" y="4686300"/>
            <a:ext cx="457200" cy="20574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sz="1600">
              <a:latin typeface="Arial" charset="0"/>
            </a:endParaRPr>
          </a:p>
        </p:txBody>
      </p:sp>
      <p:graphicFrame>
        <p:nvGraphicFramePr>
          <p:cNvPr id="89148" name="Object 60"/>
          <p:cNvGraphicFramePr>
            <a:graphicFrameLocks noChangeAspect="1"/>
          </p:cNvGraphicFramePr>
          <p:nvPr/>
        </p:nvGraphicFramePr>
        <p:xfrm>
          <a:off x="3124200" y="5867400"/>
          <a:ext cx="368300" cy="762000"/>
        </p:xfrm>
        <a:graphic>
          <a:graphicData uri="http://schemas.openxmlformats.org/presentationml/2006/ole">
            <p:oleObj spid="_x0000_s6148" name="Equation" r:id="rId6" imgW="139639" imgH="393529" progId="Equation.3">
              <p:embed/>
            </p:oleObj>
          </a:graphicData>
        </a:graphic>
      </p:graphicFrame>
      <p:pic>
        <p:nvPicPr>
          <p:cNvPr id="89149" name="Picture 61" descr="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5029200"/>
            <a:ext cx="8382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150" name="AutoShape 62"/>
          <p:cNvSpPr>
            <a:spLocks/>
          </p:cNvSpPr>
          <p:nvPr/>
        </p:nvSpPr>
        <p:spPr bwMode="auto">
          <a:xfrm rot="5400000">
            <a:off x="4682331" y="5223669"/>
            <a:ext cx="427038" cy="1104900"/>
          </a:xfrm>
          <a:prstGeom prst="rightBrace">
            <a:avLst>
              <a:gd name="adj1" fmla="val 215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89151" name="Object 63"/>
          <p:cNvGraphicFramePr>
            <a:graphicFrameLocks noChangeAspect="1"/>
          </p:cNvGraphicFramePr>
          <p:nvPr/>
        </p:nvGraphicFramePr>
        <p:xfrm>
          <a:off x="4648200" y="5943600"/>
          <a:ext cx="381000" cy="762000"/>
        </p:xfrm>
        <a:graphic>
          <a:graphicData uri="http://schemas.openxmlformats.org/presentationml/2006/ole">
            <p:oleObj spid="_x0000_s6149" name="Equation" r:id="rId7" imgW="152334" imgH="393529" progId="Equation.3">
              <p:embed/>
            </p:oleObj>
          </a:graphicData>
        </a:graphic>
      </p:graphicFrame>
      <p:sp>
        <p:nvSpPr>
          <p:cNvPr id="89152" name="AutoShape 64"/>
          <p:cNvSpPr>
            <a:spLocks/>
          </p:cNvSpPr>
          <p:nvPr/>
        </p:nvSpPr>
        <p:spPr bwMode="auto">
          <a:xfrm rot="-5400000">
            <a:off x="3429000" y="3429000"/>
            <a:ext cx="914400" cy="32004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89153" name="Text Box 65"/>
          <p:cNvSpPr txBox="1">
            <a:spLocks noChangeArrowheads="1"/>
          </p:cNvSpPr>
          <p:nvPr/>
        </p:nvSpPr>
        <p:spPr bwMode="auto">
          <a:xfrm>
            <a:off x="2590800" y="4191000"/>
            <a:ext cx="2667000" cy="400050"/>
          </a:xfrm>
          <a:prstGeom prst="rect">
            <a:avLst/>
          </a:prstGeom>
          <a:solidFill>
            <a:srgbClr val="BAECCD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</a:t>
            </a:r>
            <a:r>
              <a:rPr lang="en-US" sz="20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? Quóng đường</a:t>
            </a:r>
          </a:p>
        </p:txBody>
      </p:sp>
      <p:sp>
        <p:nvSpPr>
          <p:cNvPr id="89155" name="Text Box 67"/>
          <p:cNvSpPr txBox="1">
            <a:spLocks noChangeArrowheads="1"/>
          </p:cNvSpPr>
          <p:nvPr/>
        </p:nvSpPr>
        <p:spPr bwMode="auto">
          <a:xfrm>
            <a:off x="3886200" y="3581400"/>
            <a:ext cx="1109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9900"/>
                </a:solidFill>
                <a:latin typeface="Arial" charset="0"/>
              </a:rPr>
              <a:t>Tóm tắt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8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8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17 -0.00186 L 0.25834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9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9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89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14431E-6 L 0.12917 -0.0009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9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8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9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9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9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89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8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23" grpId="0"/>
      <p:bldP spid="89145" grpId="0" animBg="1"/>
      <p:bldP spid="89147" grpId="0" animBg="1"/>
      <p:bldP spid="89150" grpId="0" animBg="1"/>
      <p:bldP spid="89152" grpId="0" animBg="1"/>
      <p:bldP spid="89153" grpId="0" animBg="1"/>
      <p:bldP spid="891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2"/>
          <p:cNvSpPr txBox="1">
            <a:spLocks noChangeArrowheads="1"/>
          </p:cNvSpPr>
          <p:nvPr/>
        </p:nvSpPr>
        <p:spPr bwMode="auto">
          <a:xfrm>
            <a:off x="1219200" y="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1219200" y="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1066800" y="0"/>
            <a:ext cx="7086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</a:rPr>
              <a:t>                               </a:t>
            </a:r>
            <a:endParaRPr lang="en-US" sz="1600" b="1">
              <a:latin typeface="Arial" charset="0"/>
            </a:endParaRPr>
          </a:p>
          <a:p>
            <a:r>
              <a:rPr lang="en-US" sz="1600" b="1">
                <a:latin typeface="Arial" charset="0"/>
              </a:rPr>
              <a:t>                                                       Toán</a:t>
            </a:r>
          </a:p>
          <a:p>
            <a:r>
              <a:rPr lang="en-US" sz="1600">
                <a:latin typeface="Arial" charset="0"/>
              </a:rPr>
              <a:t>                             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Phép cộng phân số (tt)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0" y="990600"/>
            <a:ext cx="144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66FF"/>
                </a:solidFill>
                <a:latin typeface="Arial" charset="0"/>
              </a:rPr>
              <a:t>1/ Ví dụ:</a:t>
            </a:r>
          </a:p>
          <a:p>
            <a:r>
              <a:rPr lang="en-US" b="1">
                <a:solidFill>
                  <a:srgbClr val="0066FF"/>
                </a:solidFill>
                <a:latin typeface="Arial" charset="0"/>
              </a:rPr>
              <a:t>2/ Ghi nhớ:</a:t>
            </a:r>
            <a:endParaRPr lang="en-US" b="1">
              <a:latin typeface="Arial" charset="0"/>
            </a:endParaRPr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0" y="1905000"/>
            <a:ext cx="1928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66FF"/>
                </a:solidFill>
                <a:latin typeface="Arial" charset="0"/>
              </a:rPr>
              <a:t>3/ Luyện tập:</a:t>
            </a:r>
            <a:endParaRPr lang="en-US" sz="2000" b="1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7179" name="Text Box 9"/>
          <p:cNvSpPr txBox="1">
            <a:spLocks noChangeArrowheads="1"/>
          </p:cNvSpPr>
          <p:nvPr/>
        </p:nvSpPr>
        <p:spPr bwMode="auto">
          <a:xfrm>
            <a:off x="228600" y="2286000"/>
            <a:ext cx="882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9900"/>
                </a:solidFill>
                <a:latin typeface="Arial" charset="0"/>
              </a:rPr>
              <a:t>Bài 3: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1355725" y="1333500"/>
            <a:ext cx="708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Arial" charset="0"/>
              </a:rPr>
              <a:t>Muốncộng hai phân số khác mẫu số, ta quy đồng mẫu số hai phân số, </a:t>
            </a:r>
          </a:p>
          <a:p>
            <a:r>
              <a:rPr lang="en-US" sz="1600" b="1">
                <a:latin typeface="Arial" charset="0"/>
              </a:rPr>
              <a:t>rồi cộng hai phân số đó.</a:t>
            </a:r>
            <a:r>
              <a:rPr lang="en-US" sz="1600">
                <a:latin typeface="Arial" charset="0"/>
              </a:rPr>
              <a:t>          </a:t>
            </a:r>
          </a:p>
        </p:txBody>
      </p:sp>
      <p:sp>
        <p:nvSpPr>
          <p:cNvPr id="7181" name="Line 14"/>
          <p:cNvSpPr>
            <a:spLocks noChangeShapeType="1"/>
          </p:cNvSpPr>
          <p:nvPr/>
        </p:nvSpPr>
        <p:spPr bwMode="auto">
          <a:xfrm>
            <a:off x="1981200" y="3048000"/>
            <a:ext cx="5562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AutoShape 16"/>
          <p:cNvSpPr>
            <a:spLocks/>
          </p:cNvSpPr>
          <p:nvPr/>
        </p:nvSpPr>
        <p:spPr bwMode="auto">
          <a:xfrm rot="5400000">
            <a:off x="2781300" y="2247900"/>
            <a:ext cx="457200" cy="20574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sz="1600">
              <a:latin typeface="Arial" charset="0"/>
            </a:endParaRP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2819400" y="3429000"/>
          <a:ext cx="304800" cy="609600"/>
        </p:xfrm>
        <a:graphic>
          <a:graphicData uri="http://schemas.openxmlformats.org/presentationml/2006/ole">
            <p:oleObj spid="_x0000_s7170" name="Equation" r:id="rId3" imgW="139639" imgH="393529" progId="Equation.3">
              <p:embed/>
            </p:oleObj>
          </a:graphicData>
        </a:graphic>
      </p:graphicFrame>
      <p:pic>
        <p:nvPicPr>
          <p:cNvPr id="7183" name="Picture 18" descr="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2514600"/>
            <a:ext cx="83820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4" name="AutoShape 19"/>
          <p:cNvSpPr>
            <a:spLocks/>
          </p:cNvSpPr>
          <p:nvPr/>
        </p:nvSpPr>
        <p:spPr bwMode="auto">
          <a:xfrm rot="5400000">
            <a:off x="4434681" y="2728119"/>
            <a:ext cx="350838" cy="1143000"/>
          </a:xfrm>
          <a:prstGeom prst="rightBrace">
            <a:avLst>
              <a:gd name="adj1" fmla="val 2714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7171" name="Object 20"/>
          <p:cNvGraphicFramePr>
            <a:graphicFrameLocks noChangeAspect="1"/>
          </p:cNvGraphicFramePr>
          <p:nvPr/>
        </p:nvGraphicFramePr>
        <p:xfrm>
          <a:off x="4419600" y="3505200"/>
          <a:ext cx="304800" cy="609600"/>
        </p:xfrm>
        <a:graphic>
          <a:graphicData uri="http://schemas.openxmlformats.org/presentationml/2006/ole">
            <p:oleObj spid="_x0000_s7171" name="Equation" r:id="rId5" imgW="152334" imgH="393529" progId="Equation.3">
              <p:embed/>
            </p:oleObj>
          </a:graphicData>
        </a:graphic>
      </p:graphicFrame>
      <p:sp>
        <p:nvSpPr>
          <p:cNvPr id="7185" name="AutoShape 21"/>
          <p:cNvSpPr>
            <a:spLocks/>
          </p:cNvSpPr>
          <p:nvPr/>
        </p:nvSpPr>
        <p:spPr bwMode="auto">
          <a:xfrm rot="-5400000">
            <a:off x="3200400" y="1143000"/>
            <a:ext cx="762000" cy="3200400"/>
          </a:xfrm>
          <a:prstGeom prst="rightBrace">
            <a:avLst>
              <a:gd name="adj1" fmla="val 3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2362200" y="1981200"/>
            <a:ext cx="2667000" cy="400050"/>
          </a:xfrm>
          <a:prstGeom prst="rect">
            <a:avLst/>
          </a:prstGeom>
          <a:solidFill>
            <a:srgbClr val="BAECCD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</a:t>
            </a:r>
            <a:r>
              <a:rPr lang="en-US" sz="20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? Quóng đường</a:t>
            </a: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3733800" y="4343400"/>
            <a:ext cx="1095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66FF"/>
                </a:solidFill>
                <a:latin typeface="Arial" charset="0"/>
              </a:rPr>
              <a:t>Bài giải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2819400" y="4800600"/>
            <a:ext cx="3284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Sau hai giờ ô tô đi được là:</a:t>
            </a:r>
          </a:p>
        </p:txBody>
      </p:sp>
      <p:graphicFrame>
        <p:nvGraphicFramePr>
          <p:cNvPr id="107545" name="Object 25"/>
          <p:cNvGraphicFramePr>
            <a:graphicFrameLocks noChangeAspect="1"/>
          </p:cNvGraphicFramePr>
          <p:nvPr/>
        </p:nvGraphicFramePr>
        <p:xfrm>
          <a:off x="3352800" y="5257800"/>
          <a:ext cx="1905000" cy="685800"/>
        </p:xfrm>
        <a:graphic>
          <a:graphicData uri="http://schemas.openxmlformats.org/presentationml/2006/ole">
            <p:oleObj spid="_x0000_s7172" name="Equation" r:id="rId6" imgW="698197" imgH="393529" progId="Equation.3">
              <p:embed/>
            </p:oleObj>
          </a:graphicData>
        </a:graphic>
      </p:graphicFrame>
      <p:sp>
        <p:nvSpPr>
          <p:cNvPr id="107546" name="Text Box 26"/>
          <p:cNvSpPr txBox="1">
            <a:spLocks noChangeArrowheads="1"/>
          </p:cNvSpPr>
          <p:nvPr/>
        </p:nvSpPr>
        <p:spPr bwMode="auto">
          <a:xfrm>
            <a:off x="5181600" y="5334000"/>
            <a:ext cx="1906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(quãng đường)</a:t>
            </a:r>
          </a:p>
        </p:txBody>
      </p:sp>
      <p:sp>
        <p:nvSpPr>
          <p:cNvPr id="107547" name="Text Box 27"/>
          <p:cNvSpPr txBox="1">
            <a:spLocks noChangeArrowheads="1"/>
          </p:cNvSpPr>
          <p:nvPr/>
        </p:nvSpPr>
        <p:spPr bwMode="auto">
          <a:xfrm>
            <a:off x="3810000" y="5943600"/>
            <a:ext cx="1131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Đáp số:</a:t>
            </a:r>
            <a:r>
              <a:rPr lang="en-US" sz="1600">
                <a:latin typeface="Arial" charset="0"/>
              </a:rPr>
              <a:t> </a:t>
            </a:r>
          </a:p>
        </p:txBody>
      </p:sp>
      <p:graphicFrame>
        <p:nvGraphicFramePr>
          <p:cNvPr id="107548" name="Object 28"/>
          <p:cNvGraphicFramePr>
            <a:graphicFrameLocks noChangeAspect="1"/>
          </p:cNvGraphicFramePr>
          <p:nvPr/>
        </p:nvGraphicFramePr>
        <p:xfrm>
          <a:off x="4953000" y="5867400"/>
          <a:ext cx="500063" cy="685800"/>
        </p:xfrm>
        <a:graphic>
          <a:graphicData uri="http://schemas.openxmlformats.org/presentationml/2006/ole">
            <p:oleObj spid="_x0000_s7173" name="Equation" r:id="rId7" imgW="228501" imgH="393529" progId="Equation.3">
              <p:embed/>
            </p:oleObj>
          </a:graphicData>
        </a:graphic>
      </p:graphicFrame>
      <p:sp>
        <p:nvSpPr>
          <p:cNvPr id="107549" name="Text Box 29"/>
          <p:cNvSpPr txBox="1">
            <a:spLocks noChangeArrowheads="1"/>
          </p:cNvSpPr>
          <p:nvPr/>
        </p:nvSpPr>
        <p:spPr bwMode="auto">
          <a:xfrm>
            <a:off x="5410200" y="5943600"/>
            <a:ext cx="1736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quãng đường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0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0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7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3" grpId="0"/>
      <p:bldP spid="107533" grpId="1"/>
      <p:bldP spid="107543" grpId="0"/>
      <p:bldP spid="107544" grpId="0"/>
      <p:bldP spid="107546" grpId="0"/>
      <p:bldP spid="107547" grpId="0"/>
      <p:bldP spid="10754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3083</TotalTime>
  <Words>517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Times New Roman</vt:lpstr>
      <vt:lpstr>Arial</vt:lpstr>
      <vt:lpstr>Franklin Gothic Medium</vt:lpstr>
      <vt:lpstr>Franklin Gothic Book</vt:lpstr>
      <vt:lpstr>Wingdings 2</vt:lpstr>
      <vt:lpstr>Trek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 Baika</dc:creator>
  <cp:lastModifiedBy>CSTeam</cp:lastModifiedBy>
  <cp:revision>98</cp:revision>
  <dcterms:created xsi:type="dcterms:W3CDTF">2011-03-05T09:46:07Z</dcterms:created>
  <dcterms:modified xsi:type="dcterms:W3CDTF">2016-06-30T02:14:16Z</dcterms:modified>
</cp:coreProperties>
</file>